
<file path=[Content_Types].xml><?xml version="1.0" encoding="utf-8"?>
<Types xmlns="http://schemas.openxmlformats.org/package/2006/content-types">
  <Default Extension="74CA37F0"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5" r:id="rId5"/>
    <p:sldMasterId id="2147484102" r:id="rId6"/>
  </p:sldMasterIdLst>
  <p:notesMasterIdLst>
    <p:notesMasterId r:id="rId36"/>
  </p:notesMasterIdLst>
  <p:handoutMasterIdLst>
    <p:handoutMasterId r:id="rId37"/>
  </p:handoutMasterIdLst>
  <p:sldIdLst>
    <p:sldId id="387" r:id="rId7"/>
    <p:sldId id="388" r:id="rId8"/>
    <p:sldId id="380" r:id="rId9"/>
    <p:sldId id="381" r:id="rId10"/>
    <p:sldId id="382" r:id="rId11"/>
    <p:sldId id="383" r:id="rId12"/>
    <p:sldId id="327" r:id="rId13"/>
    <p:sldId id="340" r:id="rId14"/>
    <p:sldId id="335" r:id="rId15"/>
    <p:sldId id="390" r:id="rId16"/>
    <p:sldId id="389" r:id="rId17"/>
    <p:sldId id="384" r:id="rId18"/>
    <p:sldId id="386" r:id="rId19"/>
    <p:sldId id="379" r:id="rId20"/>
    <p:sldId id="341" r:id="rId21"/>
    <p:sldId id="343" r:id="rId22"/>
    <p:sldId id="344" r:id="rId23"/>
    <p:sldId id="345" r:id="rId24"/>
    <p:sldId id="346" r:id="rId25"/>
    <p:sldId id="347" r:id="rId26"/>
    <p:sldId id="348" r:id="rId27"/>
    <p:sldId id="361" r:id="rId28"/>
    <p:sldId id="350" r:id="rId29"/>
    <p:sldId id="352" r:id="rId30"/>
    <p:sldId id="355" r:id="rId31"/>
    <p:sldId id="356" r:id="rId32"/>
    <p:sldId id="358" r:id="rId33"/>
    <p:sldId id="359" r:id="rId34"/>
    <p:sldId id="360" r:id="rId35"/>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87"/>
            <p14:sldId id="388"/>
            <p14:sldId id="380"/>
            <p14:sldId id="381"/>
            <p14:sldId id="382"/>
            <p14:sldId id="383"/>
            <p14:sldId id="327"/>
            <p14:sldId id="340"/>
            <p14:sldId id="335"/>
            <p14:sldId id="390"/>
            <p14:sldId id="389"/>
            <p14:sldId id="384"/>
            <p14:sldId id="386"/>
            <p14:sldId id="379"/>
            <p14:sldId id="341"/>
            <p14:sldId id="343"/>
            <p14:sldId id="344"/>
            <p14:sldId id="345"/>
            <p14:sldId id="346"/>
            <p14:sldId id="347"/>
            <p14:sldId id="348"/>
            <p14:sldId id="361"/>
            <p14:sldId id="350"/>
            <p14:sldId id="352"/>
            <p14:sldId id="355"/>
            <p14:sldId id="356"/>
            <p14:sldId id="358"/>
            <p14:sldId id="359"/>
            <p14:sldId id="360"/>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9426" autoAdjust="0"/>
  </p:normalViewPr>
  <p:slideViewPr>
    <p:cSldViewPr snapToGrid="0" snapToObjects="1">
      <p:cViewPr varScale="1">
        <p:scale>
          <a:sx n="76" d="100"/>
          <a:sy n="76" d="100"/>
        </p:scale>
        <p:origin x="216" y="560"/>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2/24/23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2/24/23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6708D-1A3D-4EA0-BBA7-393550340C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49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20</a:t>
            </a:fld>
            <a:endParaRPr lang="en-GB"/>
          </a:p>
        </p:txBody>
      </p:sp>
    </p:spTree>
    <p:extLst>
      <p:ext uri="{BB962C8B-B14F-4D97-AF65-F5344CB8AC3E}">
        <p14:creationId xmlns:p14="http://schemas.microsoft.com/office/powerpoint/2010/main" val="318984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21</a:t>
            </a:fld>
            <a:endParaRPr lang="en-GB"/>
          </a:p>
        </p:txBody>
      </p:sp>
    </p:spTree>
    <p:extLst>
      <p:ext uri="{BB962C8B-B14F-4D97-AF65-F5344CB8AC3E}">
        <p14:creationId xmlns:p14="http://schemas.microsoft.com/office/powerpoint/2010/main" val="85113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22</a:t>
            </a:fld>
            <a:endParaRPr lang="en-GB"/>
          </a:p>
        </p:txBody>
      </p:sp>
    </p:spTree>
    <p:extLst>
      <p:ext uri="{BB962C8B-B14F-4D97-AF65-F5344CB8AC3E}">
        <p14:creationId xmlns:p14="http://schemas.microsoft.com/office/powerpoint/2010/main" val="424695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23</a:t>
            </a:fld>
            <a:endParaRPr lang="en-GB"/>
          </a:p>
        </p:txBody>
      </p:sp>
    </p:spTree>
    <p:extLst>
      <p:ext uri="{BB962C8B-B14F-4D97-AF65-F5344CB8AC3E}">
        <p14:creationId xmlns:p14="http://schemas.microsoft.com/office/powerpoint/2010/main" val="41546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24</a:t>
            </a:fld>
            <a:endParaRPr lang="en-GB"/>
          </a:p>
        </p:txBody>
      </p:sp>
    </p:spTree>
    <p:extLst>
      <p:ext uri="{BB962C8B-B14F-4D97-AF65-F5344CB8AC3E}">
        <p14:creationId xmlns:p14="http://schemas.microsoft.com/office/powerpoint/2010/main" val="291316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25</a:t>
            </a:fld>
            <a:endParaRPr lang="en-GB"/>
          </a:p>
        </p:txBody>
      </p:sp>
    </p:spTree>
    <p:extLst>
      <p:ext uri="{BB962C8B-B14F-4D97-AF65-F5344CB8AC3E}">
        <p14:creationId xmlns:p14="http://schemas.microsoft.com/office/powerpoint/2010/main" val="39137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26</a:t>
            </a:fld>
            <a:endParaRPr lang="en-GB"/>
          </a:p>
        </p:txBody>
      </p:sp>
    </p:spTree>
    <p:extLst>
      <p:ext uri="{BB962C8B-B14F-4D97-AF65-F5344CB8AC3E}">
        <p14:creationId xmlns:p14="http://schemas.microsoft.com/office/powerpoint/2010/main" val="1422190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27</a:t>
            </a:fld>
            <a:endParaRPr lang="en-GB"/>
          </a:p>
        </p:txBody>
      </p:sp>
    </p:spTree>
    <p:extLst>
      <p:ext uri="{BB962C8B-B14F-4D97-AF65-F5344CB8AC3E}">
        <p14:creationId xmlns:p14="http://schemas.microsoft.com/office/powerpoint/2010/main" val="236446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28</a:t>
            </a:fld>
            <a:endParaRPr lang="en-GB"/>
          </a:p>
        </p:txBody>
      </p:sp>
    </p:spTree>
    <p:extLst>
      <p:ext uri="{BB962C8B-B14F-4D97-AF65-F5344CB8AC3E}">
        <p14:creationId xmlns:p14="http://schemas.microsoft.com/office/powerpoint/2010/main" val="8560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29</a:t>
            </a:fld>
            <a:endParaRPr lang="en-GB"/>
          </a:p>
        </p:txBody>
      </p:sp>
    </p:spTree>
    <p:extLst>
      <p:ext uri="{BB962C8B-B14F-4D97-AF65-F5344CB8AC3E}">
        <p14:creationId xmlns:p14="http://schemas.microsoft.com/office/powerpoint/2010/main" val="160422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57263" rtl="0" eaLnBrk="0" fontAlgn="base" latinLnBrk="0" hangingPunct="0">
              <a:lnSpc>
                <a:spcPct val="100000"/>
              </a:lnSpc>
              <a:spcBef>
                <a:spcPct val="0"/>
              </a:spcBef>
              <a:spcAft>
                <a:spcPct val="0"/>
              </a:spcAft>
              <a:buClrTx/>
              <a:buSzTx/>
              <a:buFontTx/>
              <a:buNone/>
              <a:tabLst/>
              <a:defRPr/>
            </a:pPr>
            <a:fld id="{AD26708D-1A3D-4EA0-BBA7-393550340C7A}" type="slidenum">
              <a:rPr kumimoji="0" lang="en-GB"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57263" rtl="0" eaLnBrk="0" fontAlgn="base" latinLnBrk="0" hangingPunct="0">
                <a:lnSpc>
                  <a:spcPct val="100000"/>
                </a:lnSpc>
                <a:spcBef>
                  <a:spcPct val="0"/>
                </a:spcBef>
                <a:spcAft>
                  <a:spcPct val="0"/>
                </a:spcAft>
                <a:buClrTx/>
                <a:buSzTx/>
                <a:buFontTx/>
                <a:buNone/>
                <a:tabLst/>
                <a:defRPr/>
              </a:pPr>
              <a:t>7</a:t>
            </a:fld>
            <a:endParaRPr kumimoji="0" lang="en-GB"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85102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57263" rtl="0" eaLnBrk="0" fontAlgn="base" latinLnBrk="0" hangingPunct="0">
              <a:lnSpc>
                <a:spcPct val="100000"/>
              </a:lnSpc>
              <a:spcBef>
                <a:spcPct val="0"/>
              </a:spcBef>
              <a:spcAft>
                <a:spcPct val="0"/>
              </a:spcAft>
              <a:buClrTx/>
              <a:buSzTx/>
              <a:buFontTx/>
              <a:buNone/>
              <a:tabLst/>
              <a:defRPr/>
            </a:pPr>
            <a:fld id="{AD26708D-1A3D-4EA0-BBA7-393550340C7A}" type="slidenum">
              <a:rPr kumimoji="0" lang="en-GB"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57263" rtl="0" eaLnBrk="0" fontAlgn="base" latinLnBrk="0" hangingPunct="0">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5820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57263" rtl="0" eaLnBrk="0" fontAlgn="base" latinLnBrk="0" hangingPunct="0">
              <a:lnSpc>
                <a:spcPct val="100000"/>
              </a:lnSpc>
              <a:spcBef>
                <a:spcPct val="0"/>
              </a:spcBef>
              <a:spcAft>
                <a:spcPct val="0"/>
              </a:spcAft>
              <a:buClrTx/>
              <a:buSzTx/>
              <a:buFontTx/>
              <a:buNone/>
              <a:tabLst/>
              <a:defRPr/>
            </a:pPr>
            <a:fld id="{AD26708D-1A3D-4EA0-BBA7-393550340C7A}" type="slidenum">
              <a:rPr kumimoji="0" lang="en-GB"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57263" rtl="0" eaLnBrk="0" fontAlgn="base" latinLnBrk="0" hangingPunct="0">
                <a:lnSpc>
                  <a:spcPct val="100000"/>
                </a:lnSpc>
                <a:spcBef>
                  <a:spcPct val="0"/>
                </a:spcBef>
                <a:spcAft>
                  <a:spcPct val="0"/>
                </a:spcAft>
                <a:buClrTx/>
                <a:buSzTx/>
                <a:buFontTx/>
                <a:buNone/>
                <a:tabLst/>
                <a:defRPr/>
              </a:pPr>
              <a:t>9</a:t>
            </a:fld>
            <a:endParaRPr kumimoji="0" lang="en-GB"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02923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15</a:t>
            </a:fld>
            <a:endParaRPr lang="en-GB"/>
          </a:p>
        </p:txBody>
      </p:sp>
    </p:spTree>
    <p:extLst>
      <p:ext uri="{BB962C8B-B14F-4D97-AF65-F5344CB8AC3E}">
        <p14:creationId xmlns:p14="http://schemas.microsoft.com/office/powerpoint/2010/main" val="128506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16</a:t>
            </a:fld>
            <a:endParaRPr lang="en-GB"/>
          </a:p>
        </p:txBody>
      </p:sp>
    </p:spTree>
    <p:extLst>
      <p:ext uri="{BB962C8B-B14F-4D97-AF65-F5344CB8AC3E}">
        <p14:creationId xmlns:p14="http://schemas.microsoft.com/office/powerpoint/2010/main" val="387855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17</a:t>
            </a:fld>
            <a:endParaRPr lang="en-GB"/>
          </a:p>
        </p:txBody>
      </p:sp>
    </p:spTree>
    <p:extLst>
      <p:ext uri="{BB962C8B-B14F-4D97-AF65-F5344CB8AC3E}">
        <p14:creationId xmlns:p14="http://schemas.microsoft.com/office/powerpoint/2010/main" val="168104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18</a:t>
            </a:fld>
            <a:endParaRPr lang="en-GB"/>
          </a:p>
        </p:txBody>
      </p:sp>
    </p:spTree>
    <p:extLst>
      <p:ext uri="{BB962C8B-B14F-4D97-AF65-F5344CB8AC3E}">
        <p14:creationId xmlns:p14="http://schemas.microsoft.com/office/powerpoint/2010/main" val="220442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D26708D-1A3D-4EA0-BBA7-393550340C7A}" type="slidenum">
              <a:rPr lang="en-GB" smtClean="0"/>
              <a:pPr>
                <a:defRPr/>
              </a:pPr>
              <a:t>19</a:t>
            </a:fld>
            <a:endParaRPr lang="en-GB"/>
          </a:p>
        </p:txBody>
      </p:sp>
    </p:spTree>
    <p:extLst>
      <p:ext uri="{BB962C8B-B14F-4D97-AF65-F5344CB8AC3E}">
        <p14:creationId xmlns:p14="http://schemas.microsoft.com/office/powerpoint/2010/main" val="1418300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798591" y="1253595"/>
            <a:ext cx="10173155" cy="369332"/>
          </a:xfrm>
          <a:prstGeom prst="rect">
            <a:avLst/>
          </a:prstGeom>
        </p:spPr>
        <p:txBody>
          <a:bodyPr wrap="square" lIns="0" rtlCol="0">
            <a:spAutoFit/>
          </a:bodyPr>
          <a:lstStyle/>
          <a:p>
            <a:pPr rtl="0"/>
            <a:r>
              <a:rPr lang="en-gb" dirty="0">
                <a:solidFill>
                  <a:srgbClr val="DF6752"/>
                </a:solidFill>
                <a:latin typeface="+mn-lt"/>
              </a:rPr>
              <a:t>- REMEMBER TO DELETE THIS SLIDE BEFORE YOU FINISH YOUR PRESENTATION</a:t>
            </a:r>
            <a:endParaRPr lang="da-DK" dirty="0">
              <a:solidFill>
                <a:srgbClr val="DF6752"/>
              </a:solidFill>
              <a:latin typeface="+mn-lt"/>
            </a:endParaRPr>
          </a:p>
        </p:txBody>
      </p:sp>
      <p:sp>
        <p:nvSpPr>
          <p:cNvPr id="23" name="Text Box 48"/>
          <p:cNvSpPr txBox="1">
            <a:spLocks noChangeArrowheads="1"/>
          </p:cNvSpPr>
          <p:nvPr userDrawn="1"/>
        </p:nvSpPr>
        <p:spPr bwMode="auto">
          <a:xfrm>
            <a:off x="766763"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mn-lt"/>
                <a:ea typeface="+mn-ea"/>
                <a:cs typeface="Arial" panose="020B0604020202020204" pitchFamily="34" charset="0"/>
              </a:rPr>
              <a:t>FONTS</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397256"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mn-lt"/>
                <a:ea typeface="+mn-ea"/>
                <a:cs typeface="Arial" panose="020B0604020202020204" pitchFamily="34" charset="0"/>
              </a:rPr>
              <a:t>Insert </a:t>
            </a:r>
            <a:r>
              <a:rPr lang="en-gb" sz="900" kern="1200" noProof="1">
                <a:solidFill>
                  <a:schemeClr val="tx1"/>
                </a:solidFill>
                <a:latin typeface="+mn-lt"/>
                <a:ea typeface="+mn-ea"/>
                <a:cs typeface="Arial" panose="020B0604020202020204" pitchFamily="34" charset="0"/>
              </a:rPr>
              <a:t>and click </a:t>
            </a:r>
            <a:r>
              <a:rPr lang="en-gb" sz="900" b="1" kern="1200" noProof="1">
                <a:solidFill>
                  <a:schemeClr val="tx1"/>
                </a:solidFill>
                <a:latin typeface="+mn-lt"/>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823191"/>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3557551"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mn-lt"/>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en-gb" sz="900" b="1" kern="1200" noProof="1">
                <a:solidFill>
                  <a:schemeClr val="tx1"/>
                </a:solidFill>
                <a:latin typeface="+mn-lt"/>
                <a:ea typeface="+mn-ea"/>
                <a:cs typeface="Arial" panose="020B0604020202020204" pitchFamily="34" charset="0"/>
              </a:rPr>
              <a:t>1. </a:t>
            </a:r>
            <a:r>
              <a:rPr lang="en-gb" sz="900" kern="1200" noProof="1">
                <a:solidFill>
                  <a:schemeClr val="tx1"/>
                </a:solidFill>
                <a:latin typeface="+mn-lt"/>
                <a:ea typeface="+mn-ea"/>
                <a:cs typeface="Arial" panose="020B0604020202020204" pitchFamily="34" charset="0"/>
              </a:rPr>
              <a:t>Click </a:t>
            </a:r>
            <a:r>
              <a:rPr lang="en-gb" sz="900" b="1" kern="1200" noProof="1">
                <a:solidFill>
                  <a:schemeClr val="tx1"/>
                </a:solidFill>
                <a:latin typeface="+mn-lt"/>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mn-lt"/>
                <a:ea typeface="+mn-ea"/>
                <a:cs typeface="Arial" panose="020B0604020202020204" pitchFamily="34" charset="0"/>
              </a:rPr>
              <a:t> </a:t>
            </a:r>
            <a:r>
              <a:rPr lang="en-gb" sz="900" b="0" kern="1200" noProof="1">
                <a:solidFill>
                  <a:schemeClr val="tx1"/>
                </a:solidFill>
                <a:latin typeface="+mn-lt"/>
                <a:ea typeface="+mn-ea"/>
                <a:cs typeface="Arial" panose="020B0604020202020204" pitchFamily="34" charset="0"/>
              </a:rPr>
              <a:t>To view gridlines and guides: </a:t>
            </a:r>
            <a:endParaRPr lang="da-DK" sz="900" b="0" kern="12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1.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2.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Gridlines </a:t>
            </a:r>
            <a:r>
              <a:rPr lang="en-gb" sz="900" b="0" kern="1200" noProof="1">
                <a:solidFill>
                  <a:schemeClr val="tx1"/>
                </a:solidFill>
                <a:latin typeface="+mn-lt"/>
                <a:ea typeface="+mn-ea"/>
                <a:cs typeface="Arial" panose="020B0604020202020204" pitchFamily="34" charset="0"/>
              </a:rPr>
              <a:t>and/or </a:t>
            </a:r>
            <a:r>
              <a:rPr lang="en-gb" sz="900" b="1" kern="1200" noProof="1">
                <a:solidFill>
                  <a:schemeClr val="tx1"/>
                </a:solidFill>
                <a:latin typeface="+mn-lt"/>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mn-lt"/>
                <a:ea typeface="+mn-ea"/>
                <a:cs typeface="Arial" panose="020B0604020202020204" pitchFamily="34" charset="0"/>
              </a:rPr>
              <a:t>Quick tip: </a:t>
            </a:r>
            <a:r>
              <a:rPr lang="en-gb" sz="900" b="0" kern="1200" noProof="1">
                <a:solidFill>
                  <a:srgbClr val="DF6752"/>
                </a:solidFill>
                <a:latin typeface="+mn-lt"/>
                <a:ea typeface="+mn-ea"/>
                <a:cs typeface="Arial" panose="020B0604020202020204" pitchFamily="34" charset="0"/>
              </a:rPr>
              <a:t>Press </a:t>
            </a:r>
            <a:r>
              <a:rPr lang="en-gb" sz="900" b="1" kern="1200" noProof="1">
                <a:solidFill>
                  <a:srgbClr val="DF6752"/>
                </a:solidFill>
                <a:latin typeface="+mn-lt"/>
                <a:ea typeface="+mn-ea"/>
                <a:cs typeface="Arial" panose="020B0604020202020204" pitchFamily="34" charset="0"/>
              </a:rPr>
              <a:t>Alt + F9 </a:t>
            </a:r>
            <a:r>
              <a:rPr lang="en-gb" sz="900" b="0" kern="1200" noProof="1">
                <a:solidFill>
                  <a:srgbClr val="DF6752"/>
                </a:solidFill>
                <a:latin typeface="+mn-lt"/>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792163" y="657225"/>
            <a:ext cx="6096000" cy="1200329"/>
          </a:xfrm>
          <a:prstGeom prst="rect">
            <a:avLst/>
          </a:prstGeom>
        </p:spPr>
        <p:txBody>
          <a:bodyPr lIns="0" rtlCol="0">
            <a:spAutoFit/>
          </a:bodyPr>
          <a:lstStyle/>
          <a:p>
            <a:pPr rtl="0"/>
            <a:r>
              <a:rPr lang="en-gb" sz="3600" b="1" spc="300" dirty="0">
                <a:latin typeface="+mn-lt"/>
              </a:rPr>
              <a:t>USER GUIDE</a:t>
            </a:r>
            <a:br>
              <a:rPr lang="en-US" sz="3600" b="1" spc="300" dirty="0">
                <a:latin typeface="+mn-lt"/>
              </a:rPr>
            </a:br>
            <a:endParaRPr lang="da-DK" sz="3600" b="1" spc="300" dirty="0">
              <a:latin typeface="+mn-lt"/>
            </a:endParaRPr>
          </a:p>
        </p:txBody>
      </p:sp>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67192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DF04581-4A65-4FE9-AC01-3E5BE202D7CC}" type="slidenum">
              <a:rPr lang="en-GB" smtClean="0"/>
              <a:pPr>
                <a:defRPr/>
              </a:pPr>
              <a:t>‹#›</a:t>
            </a:fld>
            <a:endParaRPr lang="en-GB"/>
          </a:p>
        </p:txBody>
      </p:sp>
    </p:spTree>
    <p:extLst>
      <p:ext uri="{BB962C8B-B14F-4D97-AF65-F5344CB8AC3E}">
        <p14:creationId xmlns:p14="http://schemas.microsoft.com/office/powerpoint/2010/main" val="232444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849E8B-D3FA-4B98-A18B-7EFCB8A7E7CA}"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208797-CCA4-4A29-B98C-319C80E94ED8}" type="slidenum">
              <a:rPr lang="en-GB" smtClean="0"/>
              <a:t>‹#›</a:t>
            </a:fld>
            <a:endParaRPr lang="en-GB"/>
          </a:p>
        </p:txBody>
      </p:sp>
    </p:spTree>
    <p:extLst>
      <p:ext uri="{BB962C8B-B14F-4D97-AF65-F5344CB8AC3E}">
        <p14:creationId xmlns:p14="http://schemas.microsoft.com/office/powerpoint/2010/main" val="75030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419389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68856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64953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22BB-C093-24A1-F096-DF80D00A7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2604DD-70A9-EF65-710B-7788669C6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E6C557-0271-CB17-5AC3-A4632F75186C}"/>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5" name="Footer Placeholder 4">
            <a:extLst>
              <a:ext uri="{FF2B5EF4-FFF2-40B4-BE49-F238E27FC236}">
                <a16:creationId xmlns:a16="http://schemas.microsoft.com/office/drawing/2014/main" id="{D550BDE8-B9AE-C4C5-9ABA-0821D893C0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AA0C2-F918-521F-4636-A53EB8746DB3}"/>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278090505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5BB2-3390-61AA-4592-5947A00B2C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C4C86A-A4BF-AF21-575A-5D8A9FC45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3BA23-5DBA-E506-7136-CCFA3EE0A407}"/>
              </a:ext>
            </a:extLst>
          </p:cNvPr>
          <p:cNvSpPr>
            <a:spLocks noGrp="1"/>
          </p:cNvSpPr>
          <p:nvPr>
            <p:ph type="dt" sz="half" idx="10"/>
          </p:nvPr>
        </p:nvSpPr>
        <p:spPr/>
        <p:txBody>
          <a:bodyPr/>
          <a:lstStyle/>
          <a:p>
            <a:fld id="{27849E8B-D3FA-4B98-A18B-7EFCB8A7E7CA}" type="datetimeFigureOut">
              <a:rPr lang="en-GB" smtClean="0"/>
              <a:t>24/02/2023</a:t>
            </a:fld>
            <a:endParaRPr lang="en-GB"/>
          </a:p>
        </p:txBody>
      </p:sp>
      <p:sp>
        <p:nvSpPr>
          <p:cNvPr id="5" name="Footer Placeholder 4">
            <a:extLst>
              <a:ext uri="{FF2B5EF4-FFF2-40B4-BE49-F238E27FC236}">
                <a16:creationId xmlns:a16="http://schemas.microsoft.com/office/drawing/2014/main" id="{BEE4B006-E52A-1759-ABE0-E7E8FF1B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BAE49-0507-034A-6541-1051A85B2A6A}"/>
              </a:ext>
            </a:extLst>
          </p:cNvPr>
          <p:cNvSpPr>
            <a:spLocks noGrp="1"/>
          </p:cNvSpPr>
          <p:nvPr>
            <p:ph type="sldNum" sz="quarter" idx="12"/>
          </p:nvPr>
        </p:nvSpPr>
        <p:spPr/>
        <p:txBody>
          <a:bodyPr/>
          <a:lstStyle/>
          <a:p>
            <a:fld id="{12208797-CCA4-4A29-B98C-319C80E94ED8}" type="slidenum">
              <a:rPr lang="en-GB" smtClean="0"/>
              <a:t>‹#›</a:t>
            </a:fld>
            <a:endParaRPr lang="en-GB"/>
          </a:p>
        </p:txBody>
      </p:sp>
    </p:spTree>
    <p:extLst>
      <p:ext uri="{BB962C8B-B14F-4D97-AF65-F5344CB8AC3E}">
        <p14:creationId xmlns:p14="http://schemas.microsoft.com/office/powerpoint/2010/main" val="225455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F676-890B-FE47-D4D3-EE11F94566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736B86-221B-1BC9-74EF-CCB11B328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B969D-117E-3974-4E47-BC9483481447}"/>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5" name="Footer Placeholder 4">
            <a:extLst>
              <a:ext uri="{FF2B5EF4-FFF2-40B4-BE49-F238E27FC236}">
                <a16:creationId xmlns:a16="http://schemas.microsoft.com/office/drawing/2014/main" id="{D633F13C-2B6B-AE87-C262-849A3F9B8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70043-9E2C-9437-2F91-E95F4D93ECDB}"/>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427926468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346C-EF7A-E5B5-ED7E-B36C8ED9F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DCB16F-0BF5-7AAA-5190-BF0AFAAA8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856DE-22FE-3264-83D3-AD8216C6C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A9F36D-316B-D860-4D2D-0A8DA8690981}"/>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6" name="Footer Placeholder 5">
            <a:extLst>
              <a:ext uri="{FF2B5EF4-FFF2-40B4-BE49-F238E27FC236}">
                <a16:creationId xmlns:a16="http://schemas.microsoft.com/office/drawing/2014/main" id="{788CA04D-EBF0-D8D6-A017-2517CC0883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FFB29D-49D1-8E0F-1218-90D7CA549948}"/>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4206617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2290" y="5768340"/>
            <a:ext cx="683838" cy="8005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E2E5-79CB-6FEF-A267-BC401BF72C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62CA7B-63A4-F451-AD0B-FB61EA8D0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34390-C411-E402-744F-AB41A71F11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45988F-A939-B8D5-58B4-59588499B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99AC66-6F71-B58C-7041-B287290F0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0C5C90-E8A8-1198-335D-D940A8E425A0}"/>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8" name="Footer Placeholder 7">
            <a:extLst>
              <a:ext uri="{FF2B5EF4-FFF2-40B4-BE49-F238E27FC236}">
                <a16:creationId xmlns:a16="http://schemas.microsoft.com/office/drawing/2014/main" id="{C0646771-6663-C9C5-9558-DD77E158F8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CA596D-BFEE-11EA-E0C2-C6B2D14144F8}"/>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2319382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4161-AEDC-5F89-E57C-A523D2C242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08B964-7074-6455-B977-731E9236BEE3}"/>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4" name="Footer Placeholder 3">
            <a:extLst>
              <a:ext uri="{FF2B5EF4-FFF2-40B4-BE49-F238E27FC236}">
                <a16:creationId xmlns:a16="http://schemas.microsoft.com/office/drawing/2014/main" id="{473151AE-00A2-F713-A222-B92D7ABDFD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42D9D3-6994-754F-5F4E-3DE69CBEBF55}"/>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29423363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78BE5-9E5A-88B0-FAF3-7A67F8BBC1A1}"/>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73BE9B99-D6CD-A627-1953-4DE2C85F6E4B}"/>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E2A80C93-3368-84A0-606B-AD764475D4F1}"/>
              </a:ext>
            </a:extLst>
          </p:cNvPr>
          <p:cNvSpPr>
            <a:spLocks noGrp="1"/>
          </p:cNvSpPr>
          <p:nvPr>
            <p:ph type="sldNum" sz="quarter" idx="12"/>
          </p:nvPr>
        </p:nvSpPr>
        <p:spPr/>
        <p:txBody>
          <a:bodyPr/>
          <a:lstStyle/>
          <a:p>
            <a:pPr>
              <a:defRPr/>
            </a:pPr>
            <a:fld id="{7DF04581-4A65-4FE9-AC01-3E5BE202D7CC}" type="slidenum">
              <a:rPr lang="en-GB" smtClean="0"/>
              <a:pPr>
                <a:defRPr/>
              </a:pPr>
              <a:t>‹#›</a:t>
            </a:fld>
            <a:endParaRPr lang="en-GB"/>
          </a:p>
        </p:txBody>
      </p:sp>
    </p:spTree>
    <p:extLst>
      <p:ext uri="{BB962C8B-B14F-4D97-AF65-F5344CB8AC3E}">
        <p14:creationId xmlns:p14="http://schemas.microsoft.com/office/powerpoint/2010/main" val="1839003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277E-1B88-8F26-7383-6BA1A44E1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6710BF-405A-931A-959D-B16BF0F20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9C4CC-F245-77F7-E6F1-C70F01D7C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D7A17-6639-F362-C4CA-00D9744EB61D}"/>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6" name="Footer Placeholder 5">
            <a:extLst>
              <a:ext uri="{FF2B5EF4-FFF2-40B4-BE49-F238E27FC236}">
                <a16:creationId xmlns:a16="http://schemas.microsoft.com/office/drawing/2014/main" id="{9DAC1F9D-8851-FF62-FD66-936BB0D7B8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FD6F66-B0DE-9BAF-6324-15A0A0721A8D}"/>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301282306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FCA4-8F65-8C7C-9E52-BBD3308E5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09666-E850-400C-2563-3A59AF61F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007369-FBD0-BDF7-F6CD-94E1936C0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246DC-8093-851E-7392-81954AC45B18}"/>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6" name="Footer Placeholder 5">
            <a:extLst>
              <a:ext uri="{FF2B5EF4-FFF2-40B4-BE49-F238E27FC236}">
                <a16:creationId xmlns:a16="http://schemas.microsoft.com/office/drawing/2014/main" id="{E7482B26-774F-85C8-9E9E-181FE3D5F3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311CED-5F7F-2586-1507-765C5B636F7A}"/>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259662866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35E6-18ED-338B-4255-5D0E090FA5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DEA8AE-A9A4-F60B-3C94-DBECCC27B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36202-67F5-276C-AE22-00D64A204364}"/>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5" name="Footer Placeholder 4">
            <a:extLst>
              <a:ext uri="{FF2B5EF4-FFF2-40B4-BE49-F238E27FC236}">
                <a16:creationId xmlns:a16="http://schemas.microsoft.com/office/drawing/2014/main" id="{44A3ACF4-8393-5C37-E105-9A12D4C20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5D209-999E-B004-FF15-FBAE455F4C42}"/>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98401400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9CD7D-140D-0D30-B3EC-D016DBE52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D06B5B-9EB9-C41E-A4D4-7D33C03575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F0D7E0-22D9-7DBD-4925-B67B24859422}"/>
              </a:ext>
            </a:extLst>
          </p:cNvPr>
          <p:cNvSpPr>
            <a:spLocks noGrp="1"/>
          </p:cNvSpPr>
          <p:nvPr>
            <p:ph type="dt" sz="half" idx="10"/>
          </p:nvPr>
        </p:nvSpPr>
        <p:spPr/>
        <p:txBody>
          <a:bodyPr/>
          <a:lstStyle/>
          <a:p>
            <a:fld id="{E5C52494-3E0C-4F20-ABDD-D36FEC43C60F}" type="datetimeFigureOut">
              <a:rPr lang="en-GB" smtClean="0"/>
              <a:t>24/02/2023</a:t>
            </a:fld>
            <a:endParaRPr lang="en-GB"/>
          </a:p>
        </p:txBody>
      </p:sp>
      <p:sp>
        <p:nvSpPr>
          <p:cNvPr id="5" name="Footer Placeholder 4">
            <a:extLst>
              <a:ext uri="{FF2B5EF4-FFF2-40B4-BE49-F238E27FC236}">
                <a16:creationId xmlns:a16="http://schemas.microsoft.com/office/drawing/2014/main" id="{3EBE5269-2E00-BEE7-CCDE-5EF04CE83A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A48D2-7252-F74A-45AD-DD32B16538BD}"/>
              </a:ext>
            </a:extLst>
          </p:cNvPr>
          <p:cNvSpPr>
            <a:spLocks noGrp="1"/>
          </p:cNvSpPr>
          <p:nvPr>
            <p:ph type="sldNum" sz="quarter" idx="12"/>
          </p:nvPr>
        </p:nvSpPr>
        <p:spPr/>
        <p:txBody>
          <a:bodyPr/>
          <a:lstStyle/>
          <a:p>
            <a:fld id="{46DEFFEE-86C6-4B22-A842-837D45B11A29}" type="slidenum">
              <a:rPr lang="en-GB" smtClean="0"/>
              <a:t>‹#›</a:t>
            </a:fld>
            <a:endParaRPr lang="en-GB"/>
          </a:p>
        </p:txBody>
      </p:sp>
    </p:spTree>
    <p:extLst>
      <p:ext uri="{BB962C8B-B14F-4D97-AF65-F5344CB8AC3E}">
        <p14:creationId xmlns:p14="http://schemas.microsoft.com/office/powerpoint/2010/main" val="235515472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252183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323300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56F7B90-1F00-43D1-8B5E-D13D3E0C20B2}" type="slidenum">
              <a:rPr lang="en-GB" smtClean="0"/>
              <a:pPr>
                <a:defRPr/>
              </a:pPr>
              <a:t>‹#›</a:t>
            </a:fld>
            <a:endParaRPr lang="en-GB"/>
          </a:p>
        </p:txBody>
      </p:sp>
      <p:sp>
        <p:nvSpPr>
          <p:cNvPr id="17" name="Rectangle 7"/>
          <p:cNvSpPr>
            <a:spLocks noChangeArrowheads="1"/>
          </p:cNvSpPr>
          <p:nvPr userDrawn="1"/>
        </p:nvSpPr>
        <p:spPr bwMode="auto">
          <a:xfrm>
            <a:off x="0" y="1"/>
            <a:ext cx="12192000" cy="5516563"/>
          </a:xfrm>
          <a:prstGeom prst="rect">
            <a:avLst/>
          </a:prstGeom>
          <a:solidFill>
            <a:srgbClr val="663366"/>
          </a:solidFill>
          <a:ln w="9525">
            <a:noFill/>
            <a:miter lim="800000"/>
            <a:headEnd/>
            <a:tailEnd/>
          </a:ln>
          <a:effectLst/>
        </p:spPr>
        <p:txBody>
          <a:bodyPr wrap="none" anchor="ctr"/>
          <a:lstStyle/>
          <a:p>
            <a:pPr algn="ctr" eaLnBrk="0" hangingPunct="0">
              <a:defRPr/>
            </a:pPr>
            <a:endParaRPr lang="en-US" sz="1800">
              <a:solidFill>
                <a:srgbClr val="663366"/>
              </a:solidFill>
              <a:latin typeface="Times" pitchFamily="18" charset="0"/>
              <a:cs typeface="+mn-cs"/>
            </a:endParaRPr>
          </a:p>
        </p:txBody>
      </p:sp>
      <p:pic>
        <p:nvPicPr>
          <p:cNvPr id="18" name="Picture 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5600" y="5843588"/>
            <a:ext cx="2590800" cy="862012"/>
          </a:xfrm>
          <a:prstGeom prst="rect">
            <a:avLst/>
          </a:prstGeom>
          <a:noFill/>
          <a:ln w="9525">
            <a:noFill/>
            <a:miter lim="800000"/>
            <a:headEnd/>
            <a:tailEnd/>
          </a:ln>
        </p:spPr>
      </p:pic>
    </p:spTree>
    <p:extLst>
      <p:ext uri="{BB962C8B-B14F-4D97-AF65-F5344CB8AC3E}">
        <p14:creationId xmlns:p14="http://schemas.microsoft.com/office/powerpoint/2010/main" val="326143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BREAK</a:t>
            </a:r>
            <a:br>
              <a:rPr lang="en-US" dirty="0"/>
            </a:br>
            <a:r>
              <a:rPr lang="en-US" dirty="0"/>
              <a:t>HEADLINE</a:t>
            </a:r>
          </a:p>
        </p:txBody>
      </p:sp>
      <p:pic>
        <p:nvPicPr>
          <p:cNvPr id="6" name="Bille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2244717-97CB-4DD1-8A40-15A60B8C97D8}" type="slidenum">
              <a:rPr lang="en-GB" smtClean="0"/>
              <a:pPr>
                <a:defRPr/>
              </a:pPr>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9092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E7B0E71-FBA3-4215-BD69-8567C932AC9C}" type="slidenum">
              <a:rPr lang="en-GB" smtClean="0"/>
              <a:pPr>
                <a:defRPr/>
              </a:pPr>
              <a:t>‹#›</a:t>
            </a:fld>
            <a:endParaRPr lang="en-GB"/>
          </a:p>
        </p:txBody>
      </p:sp>
    </p:spTree>
    <p:extLst>
      <p:ext uri="{BB962C8B-B14F-4D97-AF65-F5344CB8AC3E}">
        <p14:creationId xmlns:p14="http://schemas.microsoft.com/office/powerpoint/2010/main" val="312299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DC47D30-06A0-4AAD-8C4C-779AF6C4DAE6}" type="slidenum">
              <a:rPr lang="en-GB" smtClean="0"/>
              <a:pPr>
                <a:defRPr/>
              </a:pPr>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58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4512F5F-9528-467A-B58F-A5F1F52EE828}" type="slidenum">
              <a:rPr lang="en-GB" smtClean="0"/>
              <a:pPr>
                <a:defRPr/>
              </a:pPr>
              <a:t>‹#›</a:t>
            </a:fld>
            <a:endParaRPr lang="en-GB"/>
          </a:p>
        </p:txBody>
      </p:sp>
    </p:spTree>
    <p:extLst>
      <p:ext uri="{BB962C8B-B14F-4D97-AF65-F5344CB8AC3E}">
        <p14:creationId xmlns:p14="http://schemas.microsoft.com/office/powerpoint/2010/main" val="147672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97D84BA1-F514-4B61-B979-6ED8423A699B}" type="slidenum">
              <a:rPr lang="en-GB" smtClean="0"/>
              <a:pPr>
                <a:defRPr/>
              </a:pPr>
              <a:t>‹#›</a:t>
            </a:fld>
            <a:endParaRPr lang="en-GB"/>
          </a:p>
        </p:txBody>
      </p:sp>
    </p:spTree>
    <p:extLst>
      <p:ext uri="{BB962C8B-B14F-4D97-AF65-F5344CB8AC3E}">
        <p14:creationId xmlns:p14="http://schemas.microsoft.com/office/powerpoint/2010/main" val="1329991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DF04581-4A65-4FE9-AC01-3E5BE202D7CC}" type="slidenum">
              <a:rPr lang="en-GB" smtClean="0"/>
              <a:pPr>
                <a:defRPr/>
              </a:pPr>
              <a:t>‹#›</a:t>
            </a:fld>
            <a:endParaRPr lang="en-GB"/>
          </a:p>
        </p:txBody>
      </p:sp>
    </p:spTree>
    <p:extLst>
      <p:ext uri="{BB962C8B-B14F-4D97-AF65-F5344CB8AC3E}">
        <p14:creationId xmlns:p14="http://schemas.microsoft.com/office/powerpoint/2010/main" val="3283955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1E5BC77-09E3-4B20-955F-1EE4931486BE}" type="slidenum">
              <a:rPr lang="en-GB" smtClean="0"/>
              <a:pPr>
                <a:defRPr/>
              </a:pPr>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980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E885DC8-997A-454E-B06A-3C0A74504B9A}" type="slidenum">
              <a:rPr lang="en-GB" smtClean="0"/>
              <a:pPr>
                <a:defRPr/>
              </a:pPr>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45090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B891915-A2E5-4F99-996E-FB00B60A5225}" type="slidenum">
              <a:rPr lang="en-GB" smtClean="0"/>
              <a:pPr>
                <a:defRPr/>
              </a:pPr>
              <a:t>‹#›</a:t>
            </a:fld>
            <a:endParaRPr lang="en-GB"/>
          </a:p>
        </p:txBody>
      </p:sp>
    </p:spTree>
    <p:extLst>
      <p:ext uri="{BB962C8B-B14F-4D97-AF65-F5344CB8AC3E}">
        <p14:creationId xmlns:p14="http://schemas.microsoft.com/office/powerpoint/2010/main" val="2249023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6CB0D23-BE5B-4D4A-BFB0-45F591AC0B1F}" type="slidenum">
              <a:rPr lang="en-GB" smtClean="0"/>
              <a:pPr>
                <a:defRPr/>
              </a:pPr>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389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pic>
        <p:nvPicPr>
          <p:cNvPr id="27" name="Billede 2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CLICK TO EDIT</a:t>
            </a:r>
            <a:br>
              <a:rPr lang="en-US" dirty="0"/>
            </a:br>
            <a:r>
              <a:rPr lang="en-US" dirty="0"/>
              <a:t>TITLE</a:t>
            </a:r>
          </a:p>
        </p:txBody>
      </p:sp>
      <p:sp>
        <p:nvSpPr>
          <p:cNvPr id="11" name="Pladsholder til diagram 10"/>
          <p:cNvSpPr>
            <a:spLocks noGrp="1"/>
          </p:cNvSpPr>
          <p:nvPr>
            <p:ph type="chart" sz="quarter" idx="12"/>
          </p:nvPr>
        </p:nvSpPr>
        <p:spPr>
          <a:xfrm>
            <a:off x="6888163" y="2205037"/>
            <a:ext cx="4732337" cy="3572737"/>
          </a:xfrm>
        </p:spPr>
        <p:txBody>
          <a:bodyPr/>
          <a:lstStyle/>
          <a:p>
            <a:r>
              <a:rPr lang="en-US"/>
              <a:t>Click icon to add chart</a:t>
            </a:r>
            <a:endParaRPr lang="da-DK" dirty="0"/>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19" name="Billed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55" name="Billede 5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a:t>
            </a:fld>
            <a:endParaRPr lang="en-US" sz="600" b="1" spc="200" baseline="0" dirty="0">
              <a:latin typeface="+mn-lt"/>
            </a:endParaRPr>
          </a:p>
        </p:txBody>
      </p:sp>
      <p:pic>
        <p:nvPicPr>
          <p:cNvPr id="2" name="Billede 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27147" y="6338917"/>
            <a:ext cx="1002543" cy="265095"/>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6"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 id="2147484058" r:id="rId11"/>
    <p:sldLayoutId id="2147484059" r:id="rId12"/>
    <p:sldLayoutId id="2147484072" r:id="rId13"/>
    <p:sldLayoutId id="2147484073" r:id="rId14"/>
    <p:sldLayoutId id="214748407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8"/>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8"/>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9"/>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9"/>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9"/>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D0BA5-D49E-FE17-AE95-4CEB9958B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DDDCDA-2A37-1EAA-B7B3-DEB7DB267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F90B8-6D18-FAB7-58CF-365C64E5E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52494-3E0C-4F20-ABDD-D36FEC43C60F}" type="datetimeFigureOut">
              <a:rPr lang="en-GB" smtClean="0"/>
              <a:t>24/02/2023</a:t>
            </a:fld>
            <a:endParaRPr lang="en-GB"/>
          </a:p>
        </p:txBody>
      </p:sp>
      <p:sp>
        <p:nvSpPr>
          <p:cNvPr id="5" name="Footer Placeholder 4">
            <a:extLst>
              <a:ext uri="{FF2B5EF4-FFF2-40B4-BE49-F238E27FC236}">
                <a16:creationId xmlns:a16="http://schemas.microsoft.com/office/drawing/2014/main" id="{389A11F9-E1F4-1808-6335-8C50E76FD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16201A-25B4-3680-8072-3683EDA4B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EFFEE-86C6-4B22-A842-837D45B11A29}" type="slidenum">
              <a:rPr lang="en-GB" smtClean="0"/>
              <a:t>‹#›</a:t>
            </a:fld>
            <a:endParaRPr lang="en-GB"/>
          </a:p>
        </p:txBody>
      </p:sp>
      <p:sp>
        <p:nvSpPr>
          <p:cNvPr id="7" name="Заголовок 1">
            <a:extLst>
              <a:ext uri="{FF2B5EF4-FFF2-40B4-BE49-F238E27FC236}">
                <a16:creationId xmlns:a16="http://schemas.microsoft.com/office/drawing/2014/main" id="{B196A329-86CA-97A5-E8D0-69AD3603EB9C}"/>
              </a:ext>
            </a:extLst>
          </p:cNvPr>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a:t>
            </a:fld>
            <a:endParaRPr lang="en-US" sz="600" b="1" spc="200" baseline="0" dirty="0">
              <a:latin typeface="+mn-lt"/>
            </a:endParaRPr>
          </a:p>
        </p:txBody>
      </p:sp>
      <p:pic>
        <p:nvPicPr>
          <p:cNvPr id="8" name="Billede 1">
            <a:extLst>
              <a:ext uri="{FF2B5EF4-FFF2-40B4-BE49-F238E27FC236}">
                <a16:creationId xmlns:a16="http://schemas.microsoft.com/office/drawing/2014/main" id="{E1FCF83A-44DE-2B52-2525-200A6F6E2C3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27147" y="6338917"/>
            <a:ext cx="1002543" cy="265095"/>
          </a:xfrm>
          <a:prstGeom prst="rect">
            <a:avLst/>
          </a:prstGeom>
        </p:spPr>
      </p:pic>
    </p:spTree>
    <p:extLst>
      <p:ext uri="{BB962C8B-B14F-4D97-AF65-F5344CB8AC3E}">
        <p14:creationId xmlns:p14="http://schemas.microsoft.com/office/powerpoint/2010/main" val="339139583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8" r:id="rId12"/>
    <p:sldLayoutId id="214748408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5" userDrawn="1">
          <p15:clr>
            <a:srgbClr val="F26B43"/>
          </p15:clr>
        </p15:guide>
        <p15:guide id="2" orient="horz" pos="1389" userDrawn="1">
          <p15:clr>
            <a:srgbClr val="F26B43"/>
          </p15:clr>
        </p15:guide>
        <p15:guide id="3" pos="483" userDrawn="1">
          <p15:clr>
            <a:srgbClr val="F26B43"/>
          </p15:clr>
        </p15:guide>
        <p15:guide id="4" pos="7320" userDrawn="1">
          <p15:clr>
            <a:srgbClr val="F26B43"/>
          </p15:clr>
        </p15:guide>
        <p15:guide id="5" pos="1141" userDrawn="1">
          <p15:clr>
            <a:srgbClr val="F26B43"/>
          </p15:clr>
        </p15:guide>
        <p15:guide id="6" orient="horz" pos="414" userDrawn="1">
          <p15:clr>
            <a:srgbClr val="F26B43"/>
          </p15:clr>
        </p15:guide>
        <p15:guide id="7" pos="4339" userDrawn="1">
          <p15:clr>
            <a:srgbClr val="F26B43"/>
          </p15:clr>
        </p15:guide>
        <p15:guide id="8" pos="467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C6395324-9BF0-42AC-AE20-3B9AA4809DC2}" type="slidenum">
              <a:rPr lang="en-GB" smtClean="0"/>
              <a:pPr>
                <a:defRPr/>
              </a:pPr>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7"/>
          <p:cNvSpPr>
            <a:spLocks noChangeArrowheads="1"/>
          </p:cNvSpPr>
          <p:nvPr userDrawn="1"/>
        </p:nvSpPr>
        <p:spPr bwMode="auto">
          <a:xfrm>
            <a:off x="1" y="1"/>
            <a:ext cx="12187767" cy="6873875"/>
          </a:xfrm>
          <a:prstGeom prst="rect">
            <a:avLst/>
          </a:prstGeom>
          <a:solidFill>
            <a:srgbClr val="663366"/>
          </a:solidFill>
          <a:ln w="9525">
            <a:noFill/>
            <a:miter lim="800000"/>
            <a:headEnd/>
            <a:tailEnd/>
          </a:ln>
          <a:effectLst/>
        </p:spPr>
        <p:txBody>
          <a:bodyPr wrap="none" anchor="ctr"/>
          <a:lstStyle/>
          <a:p>
            <a:pPr algn="ctr" eaLnBrk="0" hangingPunct="0">
              <a:defRPr/>
            </a:pPr>
            <a:r>
              <a:rPr lang="en-GB" sz="1800">
                <a:solidFill>
                  <a:srgbClr val="663366"/>
                </a:solidFill>
                <a:latin typeface="Times" pitchFamily="18" charset="0"/>
                <a:cs typeface="+mn-cs"/>
              </a:rPr>
              <a:t>∂</a:t>
            </a:r>
          </a:p>
        </p:txBody>
      </p:sp>
      <p:sp>
        <p:nvSpPr>
          <p:cNvPr id="16" name="Rectangle 8"/>
          <p:cNvSpPr>
            <a:spLocks noChangeArrowheads="1"/>
          </p:cNvSpPr>
          <p:nvPr userDrawn="1"/>
        </p:nvSpPr>
        <p:spPr bwMode="auto">
          <a:xfrm>
            <a:off x="143934" y="107951"/>
            <a:ext cx="11899900" cy="6657975"/>
          </a:xfrm>
          <a:prstGeom prst="rect">
            <a:avLst/>
          </a:prstGeom>
          <a:solidFill>
            <a:schemeClr val="bg1"/>
          </a:solidFill>
          <a:ln w="9525">
            <a:noFill/>
            <a:miter lim="800000"/>
            <a:headEnd/>
            <a:tailEnd/>
          </a:ln>
          <a:effectLst/>
        </p:spPr>
        <p:txBody>
          <a:bodyPr wrap="none" anchor="ctr"/>
          <a:lstStyle/>
          <a:p>
            <a:pPr algn="ctr" eaLnBrk="0" hangingPunct="0">
              <a:defRPr/>
            </a:pPr>
            <a:endParaRPr lang="en-US" sz="1800">
              <a:solidFill>
                <a:srgbClr val="663366"/>
              </a:solidFill>
              <a:latin typeface="Times" pitchFamily="18" charset="0"/>
              <a:cs typeface="+mn-cs"/>
            </a:endParaRPr>
          </a:p>
        </p:txBody>
      </p:sp>
      <p:sp>
        <p:nvSpPr>
          <p:cNvPr id="22" name="Rectangle 9"/>
          <p:cNvSpPr>
            <a:spLocks noChangeArrowheads="1"/>
          </p:cNvSpPr>
          <p:nvPr userDrawn="1"/>
        </p:nvSpPr>
        <p:spPr bwMode="auto">
          <a:xfrm>
            <a:off x="1054100" y="611188"/>
            <a:ext cx="10699751" cy="1143000"/>
          </a:xfrm>
          <a:prstGeom prst="rect">
            <a:avLst/>
          </a:prstGeom>
          <a:noFill/>
          <a:ln w="9525">
            <a:noFill/>
            <a:miter lim="800000"/>
            <a:headEnd/>
            <a:tailEnd/>
          </a:ln>
        </p:spPr>
        <p:txBody>
          <a:bodyPr/>
          <a:lstStyle/>
          <a:p>
            <a:pPr>
              <a:defRPr/>
            </a:pPr>
            <a:endParaRPr lang="en-US" sz="4400">
              <a:solidFill>
                <a:schemeClr val="bg1"/>
              </a:solidFill>
              <a:latin typeface="Times" pitchFamily="18" charset="0"/>
              <a:cs typeface="+mn-cs"/>
            </a:endParaRPr>
          </a:p>
        </p:txBody>
      </p:sp>
      <p:sp>
        <p:nvSpPr>
          <p:cNvPr id="23" name="Rectangle 10"/>
          <p:cNvSpPr>
            <a:spLocks noChangeArrowheads="1"/>
          </p:cNvSpPr>
          <p:nvPr userDrawn="1"/>
        </p:nvSpPr>
        <p:spPr bwMode="auto">
          <a:xfrm>
            <a:off x="1054100" y="1798638"/>
            <a:ext cx="10699751" cy="3813175"/>
          </a:xfrm>
          <a:prstGeom prst="rect">
            <a:avLst/>
          </a:prstGeom>
          <a:noFill/>
          <a:ln w="9525">
            <a:noFill/>
            <a:miter lim="800000"/>
            <a:headEnd/>
            <a:tailEnd/>
          </a:ln>
        </p:spPr>
        <p:txBody>
          <a:bodyPr/>
          <a:lstStyle/>
          <a:p>
            <a:pPr>
              <a:spcBef>
                <a:spcPct val="20000"/>
              </a:spcBef>
              <a:defRPr/>
            </a:pPr>
            <a:endParaRPr lang="en-US" sz="1800" b="1">
              <a:solidFill>
                <a:schemeClr val="bg1"/>
              </a:solidFill>
              <a:cs typeface="+mn-cs"/>
            </a:endParaRPr>
          </a:p>
        </p:txBody>
      </p:sp>
      <p:pic>
        <p:nvPicPr>
          <p:cNvPr id="24" name="Picture 1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55600" y="5843588"/>
            <a:ext cx="2590800" cy="862012"/>
          </a:xfrm>
          <a:prstGeom prst="rect">
            <a:avLst/>
          </a:prstGeom>
          <a:noFill/>
          <a:ln w="9525">
            <a:noFill/>
            <a:miter lim="800000"/>
            <a:headEnd/>
            <a:tailEnd/>
          </a:ln>
        </p:spPr>
      </p:pic>
    </p:spTree>
    <p:extLst>
      <p:ext uri="{BB962C8B-B14F-4D97-AF65-F5344CB8AC3E}">
        <p14:creationId xmlns:p14="http://schemas.microsoft.com/office/powerpoint/2010/main" val="361752664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mailto:a.p.hayward@durham.ac.uk" TargetMode="External"/><Relationship Id="rId5" Type="http://schemas.openxmlformats.org/officeDocument/2006/relationships/hyperlink" Target="mailto:jscherpe@law.aau.dk" TargetMode="External"/><Relationship Id="rId4" Type="http://schemas.openxmlformats.org/officeDocument/2006/relationships/image" Target="../media/image14.74CA37F0"/></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74CA37F0"/><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4.74CA37F0"/><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
            <a:extLst>
              <a:ext uri="{FF2B5EF4-FFF2-40B4-BE49-F238E27FC236}">
                <a16:creationId xmlns:a16="http://schemas.microsoft.com/office/drawing/2014/main" id="{41216F9F-05F3-6D72-1762-AE7D9BB6D5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0260" y="5805488"/>
            <a:ext cx="1551867" cy="862954"/>
          </a:xfrm>
          <a:prstGeom prst="rect">
            <a:avLst/>
          </a:prstGeom>
        </p:spPr>
      </p:pic>
      <p:pic>
        <p:nvPicPr>
          <p:cNvPr id="5" name="Picture 4" descr="Icon&#10;&#10;">
            <a:extLst>
              <a:ext uri="{FF2B5EF4-FFF2-40B4-BE49-F238E27FC236}">
                <a16:creationId xmlns:a16="http://schemas.microsoft.com/office/drawing/2014/main" id="{A3AB018B-A5CF-8741-C6BB-257B8C64025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5560" y="5968654"/>
            <a:ext cx="1790700" cy="447675"/>
          </a:xfrm>
          <a:prstGeom prst="rect">
            <a:avLst/>
          </a:prstGeom>
          <a:noFill/>
          <a:ln>
            <a:noFill/>
          </a:ln>
        </p:spPr>
      </p:pic>
      <p:sp>
        <p:nvSpPr>
          <p:cNvPr id="4" name="Rectangle 5"/>
          <p:cNvSpPr txBox="1">
            <a:spLocks noChangeArrowheads="1"/>
          </p:cNvSpPr>
          <p:nvPr/>
        </p:nvSpPr>
        <p:spPr>
          <a:xfrm>
            <a:off x="2660898" y="2204864"/>
            <a:ext cx="6876628" cy="3384376"/>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Professor Jens Scherpe </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1500" b="0" i="0" u="none" strike="noStrike" kern="1200" cap="none" spc="0" normalizeH="0" baseline="0" noProof="0" dirty="0">
                <a:ln>
                  <a:noFill/>
                </a:ln>
                <a:solidFill>
                  <a:srgbClr val="44546A"/>
                </a:solidFill>
                <a:effectLst/>
                <a:uLnTx/>
                <a:uFillTx/>
                <a:latin typeface="Franklin Gothic Medium Cond"/>
                <a:ea typeface="+mn-ea"/>
                <a:cs typeface="+mn-cs"/>
              </a:rPr>
              <a:t>Aalborg University</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&amp;</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Dr Andy Hayward </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1500" b="0" i="0" u="none" strike="noStrike" kern="1200" cap="none" spc="0" normalizeH="0" baseline="0" noProof="0" dirty="0">
                <a:ln>
                  <a:noFill/>
                </a:ln>
                <a:solidFill>
                  <a:srgbClr val="44546A"/>
                </a:solidFill>
                <a:effectLst/>
                <a:uLnTx/>
                <a:uFillTx/>
                <a:latin typeface="Franklin Gothic Medium Cond"/>
                <a:ea typeface="+mn-ea"/>
                <a:cs typeface="+mn-cs"/>
              </a:rPr>
              <a:t>Durham Law School</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endPar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hlinkClick r:id="rId5"/>
            </a:endParaRP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hlinkClick r:id="rId5"/>
              </a:rPr>
              <a:t>jscherpe@law.aau.dk</a:t>
            </a: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 - </a:t>
            </a: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hlinkClick r:id="rId6"/>
              </a:rPr>
              <a:t>a.p.hayward@durham.ac.uk</a:t>
            </a: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 </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  @JMScherpe    	         @DrAndyHayward</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endPar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endParaRP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Inner Temple, London</a:t>
            </a:r>
          </a:p>
          <a:p>
            <a:pPr marL="0" marR="0" lvl="0" indent="0" algn="ctr" defTabSz="914400" rtl="0" eaLnBrk="1" fontAlgn="auto" latinLnBrk="0" hangingPunct="1">
              <a:lnSpc>
                <a:spcPct val="110000"/>
              </a:lnSpc>
              <a:spcBef>
                <a:spcPct val="0"/>
              </a:spcBef>
              <a:spcAft>
                <a:spcPts val="0"/>
              </a:spcAft>
              <a:buClr>
                <a:srgbClr val="4472C4"/>
              </a:buClr>
              <a:buSzPct val="100000"/>
              <a:buFont typeface="Symbol" pitchFamily="18" charset="2"/>
              <a:buNone/>
              <a:tabLst/>
              <a:defRPr/>
            </a:pP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27</a:t>
            </a:r>
            <a:r>
              <a:rPr kumimoji="0" lang="en-US" sz="2200" b="0" i="0" u="none" strike="noStrike" kern="1200" cap="none" spc="0" normalizeH="0" baseline="30000" noProof="0" dirty="0">
                <a:ln>
                  <a:noFill/>
                </a:ln>
                <a:solidFill>
                  <a:srgbClr val="44546A"/>
                </a:solidFill>
                <a:effectLst/>
                <a:uLnTx/>
                <a:uFillTx/>
                <a:latin typeface="Franklin Gothic Medium Cond"/>
                <a:ea typeface="+mn-ea"/>
                <a:cs typeface="+mn-cs"/>
              </a:rPr>
              <a:t>th</a:t>
            </a:r>
            <a:r>
              <a:rPr kumimoji="0" lang="en-US" sz="2200" b="0" i="0" u="none" strike="noStrike" kern="1200" cap="none" spc="0" normalizeH="0" baseline="0" noProof="0" dirty="0">
                <a:ln>
                  <a:noFill/>
                </a:ln>
                <a:solidFill>
                  <a:srgbClr val="44546A"/>
                </a:solidFill>
                <a:effectLst/>
                <a:uLnTx/>
                <a:uFillTx/>
                <a:latin typeface="Franklin Gothic Medium Cond"/>
                <a:ea typeface="+mn-ea"/>
                <a:cs typeface="+mn-cs"/>
              </a:rPr>
              <a:t> January 2027</a:t>
            </a:r>
          </a:p>
          <a:p>
            <a:pPr marL="274320" marR="0" lvl="0" indent="-274320" algn="l" defTabSz="914400" rtl="0" eaLnBrk="1" fontAlgn="auto" latinLnBrk="0" hangingPunct="1">
              <a:lnSpc>
                <a:spcPct val="100000"/>
              </a:lnSpc>
              <a:spcBef>
                <a:spcPct val="20000"/>
              </a:spcBef>
              <a:spcAft>
                <a:spcPts val="0"/>
              </a:spcAft>
              <a:buClr>
                <a:srgbClr val="4472C4"/>
              </a:buClr>
              <a:buSzPct val="100000"/>
              <a:buFont typeface="Symbol" pitchFamily="18" charset="2"/>
              <a:buChar char=""/>
              <a:tabLst/>
              <a:defRPr/>
            </a:pPr>
            <a:endParaRPr kumimoji="0" lang="en-GB" sz="2200" b="0" i="0" u="none" strike="noStrike" kern="1200" cap="none" spc="0" normalizeH="0" baseline="0" noProof="0" dirty="0">
              <a:ln>
                <a:noFill/>
              </a:ln>
              <a:solidFill>
                <a:srgbClr val="44546A"/>
              </a:solidFill>
              <a:effectLst/>
              <a:uLnTx/>
              <a:uFillTx/>
              <a:latin typeface="Georgia" pitchFamily="18" charset="0"/>
              <a:ea typeface="+mn-ea"/>
              <a:cs typeface="+mn-cs"/>
            </a:endParaRPr>
          </a:p>
        </p:txBody>
      </p:sp>
      <p:sp>
        <p:nvSpPr>
          <p:cNvPr id="27650" name="Rectangle 2"/>
          <p:cNvSpPr>
            <a:spLocks noGrp="1" noChangeArrowheads="1"/>
          </p:cNvSpPr>
          <p:nvPr>
            <p:ph type="title" idx="4294967295"/>
          </p:nvPr>
        </p:nvSpPr>
        <p:spPr>
          <a:xfrm>
            <a:off x="2660898" y="682450"/>
            <a:ext cx="6985000" cy="1143000"/>
          </a:xfrm>
          <a:prstGeom prst="rect">
            <a:avLst/>
          </a:prstGeom>
        </p:spPr>
        <p:txBody>
          <a:bodyPr>
            <a:noAutofit/>
          </a:bodyPr>
          <a:lstStyle/>
          <a:p>
            <a:pPr algn="ctr"/>
            <a:r>
              <a:rPr lang="en-US" sz="3600" b="1" dirty="0">
                <a:latin typeface="Franklin Gothic Medium Cond"/>
              </a:rPr>
              <a:t>The Legal Status of De Facto Relationships</a:t>
            </a:r>
          </a:p>
        </p:txBody>
      </p:sp>
    </p:spTree>
    <p:extLst>
      <p:ext uri="{BB962C8B-B14F-4D97-AF65-F5344CB8AC3E}">
        <p14:creationId xmlns:p14="http://schemas.microsoft.com/office/powerpoint/2010/main" val="46878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diagram&#10;">
            <a:extLst>
              <a:ext uri="{FF2B5EF4-FFF2-40B4-BE49-F238E27FC236}">
                <a16:creationId xmlns:a16="http://schemas.microsoft.com/office/drawing/2014/main" id="{8E42734C-BF1E-01BD-416E-51E985BCA68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5953125" y="1239838"/>
            <a:ext cx="6238875" cy="3503612"/>
          </a:xfrm>
        </p:spPr>
      </p:pic>
      <p:sp>
        <p:nvSpPr>
          <p:cNvPr id="3" name="Text Placeholder 2">
            <a:extLst>
              <a:ext uri="{FF2B5EF4-FFF2-40B4-BE49-F238E27FC236}">
                <a16:creationId xmlns:a16="http://schemas.microsoft.com/office/drawing/2014/main" id="{66214B7C-4DFA-B82F-3A7A-EF2F3D83E2A8}"/>
              </a:ext>
            </a:extLst>
          </p:cNvPr>
          <p:cNvSpPr>
            <a:spLocks noGrp="1"/>
          </p:cNvSpPr>
          <p:nvPr>
            <p:ph type="body" sz="quarter" idx="12"/>
          </p:nvPr>
        </p:nvSpPr>
        <p:spPr>
          <a:xfrm>
            <a:off x="766763" y="2220511"/>
            <a:ext cx="4516438" cy="3243263"/>
          </a:xfrm>
        </p:spPr>
        <p:txBody>
          <a:bodyPr>
            <a:normAutofit/>
          </a:bodyPr>
          <a:lstStyle/>
          <a:p>
            <a:pPr marL="0" indent="0">
              <a:buNone/>
            </a:pPr>
            <a:endParaRPr lang="da-DK" dirty="0"/>
          </a:p>
          <a:p>
            <a:pPr marL="0" indent="0">
              <a:buNone/>
            </a:pPr>
            <a:r>
              <a:rPr lang="en-GB" dirty="0"/>
              <a:t>Cohabitation </a:t>
            </a:r>
            <a:r>
              <a:rPr lang="en-GB" dirty="0">
                <a:sym typeface="Wingdings" panose="05000000000000000000" pitchFamily="2" charset="2"/>
              </a:rPr>
              <a:t></a:t>
            </a:r>
            <a:r>
              <a:rPr lang="en-GB" dirty="0"/>
              <a:t> de facto relationships</a:t>
            </a:r>
          </a:p>
        </p:txBody>
      </p:sp>
      <p:sp>
        <p:nvSpPr>
          <p:cNvPr id="2" name="Title 1">
            <a:extLst>
              <a:ext uri="{FF2B5EF4-FFF2-40B4-BE49-F238E27FC236}">
                <a16:creationId xmlns:a16="http://schemas.microsoft.com/office/drawing/2014/main" id="{2623C2E7-57B5-8CDB-3EA5-1F30ABEE6977}"/>
              </a:ext>
            </a:extLst>
          </p:cNvPr>
          <p:cNvSpPr>
            <a:spLocks noGrp="1"/>
          </p:cNvSpPr>
          <p:nvPr>
            <p:ph type="title"/>
          </p:nvPr>
        </p:nvSpPr>
        <p:spPr>
          <a:xfrm>
            <a:off x="766763" y="657225"/>
            <a:ext cx="4516438" cy="1473911"/>
          </a:xfrm>
        </p:spPr>
        <p:txBody>
          <a:bodyPr>
            <a:normAutofit/>
          </a:bodyPr>
          <a:lstStyle/>
          <a:p>
            <a:r>
              <a:rPr lang="da-DK" dirty="0" err="1"/>
              <a:t>Terminology</a:t>
            </a:r>
            <a:endParaRPr lang="en-GB" dirty="0"/>
          </a:p>
        </p:txBody>
      </p:sp>
    </p:spTree>
    <p:extLst>
      <p:ext uri="{BB962C8B-B14F-4D97-AF65-F5344CB8AC3E}">
        <p14:creationId xmlns:p14="http://schemas.microsoft.com/office/powerpoint/2010/main" val="9266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119F-482F-6A74-06F2-059550C10451}"/>
              </a:ext>
            </a:extLst>
          </p:cNvPr>
          <p:cNvSpPr>
            <a:spLocks noGrp="1"/>
          </p:cNvSpPr>
          <p:nvPr>
            <p:ph type="title"/>
          </p:nvPr>
        </p:nvSpPr>
        <p:spPr/>
        <p:txBody>
          <a:bodyPr/>
          <a:lstStyle/>
          <a:p>
            <a:r>
              <a:rPr lang="en-GB" dirty="0"/>
              <a:t>Main Challenges….</a:t>
            </a:r>
          </a:p>
        </p:txBody>
      </p:sp>
      <p:sp>
        <p:nvSpPr>
          <p:cNvPr id="3" name="Text Placeholder 2">
            <a:extLst>
              <a:ext uri="{FF2B5EF4-FFF2-40B4-BE49-F238E27FC236}">
                <a16:creationId xmlns:a16="http://schemas.microsoft.com/office/drawing/2014/main" id="{57835B15-431A-0A8D-9692-EAEEC90BA894}"/>
              </a:ext>
            </a:extLst>
          </p:cNvPr>
          <p:cNvSpPr>
            <a:spLocks noGrp="1"/>
          </p:cNvSpPr>
          <p:nvPr>
            <p:ph type="body" sz="quarter" idx="1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Very different social and legal cultures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Very different levels of acceptance of relationships outside of marriage, especially with regard to same-sex relationships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of drawing boundaries between formalised relationships and de facto relationships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Limitation to conjugal relationships of two persons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Inter-connectivity of qualifying criteria and available remedies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Very different approaches to legal scholarship…</a:t>
            </a:r>
          </a:p>
          <a:p>
            <a:endParaRPr lang="en-GB" dirty="0"/>
          </a:p>
        </p:txBody>
      </p:sp>
    </p:spTree>
    <p:extLst>
      <p:ext uri="{BB962C8B-B14F-4D97-AF65-F5344CB8AC3E}">
        <p14:creationId xmlns:p14="http://schemas.microsoft.com/office/powerpoint/2010/main" val="203571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sitting on a couch&#10;">
            <a:extLst>
              <a:ext uri="{FF2B5EF4-FFF2-40B4-BE49-F238E27FC236}">
                <a16:creationId xmlns:a16="http://schemas.microsoft.com/office/drawing/2014/main" id="{6D2A0E02-2D51-3BFD-31D4-81028337A9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Placeholder 6" descr="Map&#10;">
            <a:extLst>
              <a:ext uri="{FF2B5EF4-FFF2-40B4-BE49-F238E27FC236}">
                <a16:creationId xmlns:a16="http://schemas.microsoft.com/office/drawing/2014/main" id="{41CF7446-30DE-6F74-C455-F87A58DC544A}"/>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noFill/>
        </p:spPr>
      </p:pic>
      <p:sp>
        <p:nvSpPr>
          <p:cNvPr id="3" name="Text Placeholder 2">
            <a:extLst>
              <a:ext uri="{FF2B5EF4-FFF2-40B4-BE49-F238E27FC236}">
                <a16:creationId xmlns:a16="http://schemas.microsoft.com/office/drawing/2014/main" id="{04A3FB4E-C192-188A-B72A-1928ABA7A183}"/>
              </a:ext>
            </a:extLst>
          </p:cNvPr>
          <p:cNvSpPr>
            <a:spLocks noGrp="1"/>
          </p:cNvSpPr>
          <p:nvPr>
            <p:ph type="body" sz="quarter" idx="15"/>
          </p:nvPr>
        </p:nvSpPr>
        <p:spPr/>
        <p:txBody>
          <a:bodyPr>
            <a:normAutofit/>
          </a:bodyPr>
          <a:lstStyle/>
          <a:p>
            <a:pPr marL="342900" indent="-342900">
              <a:buFont typeface="+mj-lt"/>
              <a:buAutoNum type="arabicPeriod"/>
            </a:pPr>
            <a:r>
              <a:rPr lang="da-DK" dirty="0" err="1"/>
              <a:t>Structure</a:t>
            </a:r>
            <a:r>
              <a:rPr lang="da-DK" dirty="0"/>
              <a:t> of </a:t>
            </a:r>
            <a:r>
              <a:rPr lang="da-DK" dirty="0" err="1"/>
              <a:t>adult</a:t>
            </a:r>
            <a:r>
              <a:rPr lang="da-DK" dirty="0"/>
              <a:t> </a:t>
            </a:r>
            <a:r>
              <a:rPr lang="da-DK" dirty="0" err="1"/>
              <a:t>relationship</a:t>
            </a:r>
            <a:r>
              <a:rPr lang="da-DK" dirty="0"/>
              <a:t> </a:t>
            </a:r>
            <a:r>
              <a:rPr lang="da-DK" dirty="0" err="1"/>
              <a:t>recognition</a:t>
            </a:r>
            <a:r>
              <a:rPr lang="da-DK" dirty="0"/>
              <a:t>; </a:t>
            </a:r>
            <a:r>
              <a:rPr lang="da-DK" dirty="0" err="1"/>
              <a:t>historical</a:t>
            </a:r>
            <a:r>
              <a:rPr lang="da-DK" dirty="0"/>
              <a:t> and social </a:t>
            </a:r>
            <a:r>
              <a:rPr lang="da-DK" dirty="0" err="1"/>
              <a:t>background</a:t>
            </a:r>
            <a:r>
              <a:rPr lang="da-DK" dirty="0"/>
              <a:t>; </a:t>
            </a:r>
            <a:r>
              <a:rPr lang="da-DK" dirty="0" err="1"/>
              <a:t>statistics</a:t>
            </a:r>
            <a:endParaRPr lang="da-DK" dirty="0"/>
          </a:p>
          <a:p>
            <a:pPr marL="342900" indent="-342900">
              <a:buFont typeface="+mj-lt"/>
              <a:buAutoNum type="arabicPeriod"/>
            </a:pPr>
            <a:r>
              <a:rPr lang="da-DK" dirty="0" err="1"/>
              <a:t>Qualifying</a:t>
            </a:r>
            <a:r>
              <a:rPr lang="da-DK" dirty="0"/>
              <a:t> </a:t>
            </a:r>
            <a:r>
              <a:rPr lang="da-DK" dirty="0" err="1"/>
              <a:t>criteria</a:t>
            </a:r>
            <a:endParaRPr lang="da-DK" dirty="0"/>
          </a:p>
          <a:p>
            <a:pPr marL="342900" indent="-342900">
              <a:buFont typeface="+mj-lt"/>
              <a:buAutoNum type="arabicPeriod"/>
            </a:pPr>
            <a:r>
              <a:rPr lang="da-DK" dirty="0"/>
              <a:t>Legal </a:t>
            </a:r>
            <a:r>
              <a:rPr lang="da-DK" dirty="0" err="1"/>
              <a:t>effects</a:t>
            </a:r>
            <a:r>
              <a:rPr lang="da-DK" dirty="0"/>
              <a:t> </a:t>
            </a:r>
            <a:r>
              <a:rPr lang="da-DK" dirty="0" err="1"/>
              <a:t>during</a:t>
            </a:r>
            <a:r>
              <a:rPr lang="da-DK" dirty="0"/>
              <a:t> the </a:t>
            </a:r>
            <a:r>
              <a:rPr lang="da-DK" dirty="0" err="1"/>
              <a:t>relationship</a:t>
            </a:r>
            <a:endParaRPr lang="da-DK" dirty="0"/>
          </a:p>
          <a:p>
            <a:pPr marL="342900" indent="-342900">
              <a:buFont typeface="+mj-lt"/>
              <a:buAutoNum type="arabicPeriod"/>
            </a:pPr>
            <a:r>
              <a:rPr lang="da-DK" dirty="0"/>
              <a:t>Legal </a:t>
            </a:r>
            <a:r>
              <a:rPr lang="da-DK" dirty="0" err="1"/>
              <a:t>effects</a:t>
            </a:r>
            <a:r>
              <a:rPr lang="da-DK" dirty="0"/>
              <a:t> upon separation</a:t>
            </a:r>
          </a:p>
          <a:p>
            <a:pPr marL="342900" indent="-342900">
              <a:buFont typeface="+mj-lt"/>
              <a:buAutoNum type="arabicPeriod"/>
            </a:pPr>
            <a:r>
              <a:rPr lang="da-DK" dirty="0"/>
              <a:t>Legal </a:t>
            </a:r>
            <a:r>
              <a:rPr lang="da-DK" dirty="0" err="1"/>
              <a:t>effects</a:t>
            </a:r>
            <a:r>
              <a:rPr lang="da-DK" dirty="0"/>
              <a:t> upon </a:t>
            </a:r>
            <a:r>
              <a:rPr lang="da-DK" dirty="0" err="1"/>
              <a:t>death</a:t>
            </a:r>
            <a:r>
              <a:rPr lang="da-DK" dirty="0"/>
              <a:t> of </a:t>
            </a:r>
            <a:r>
              <a:rPr lang="da-DK" dirty="0" err="1"/>
              <a:t>one</a:t>
            </a:r>
            <a:r>
              <a:rPr lang="da-DK" dirty="0"/>
              <a:t> of the parties</a:t>
            </a:r>
          </a:p>
          <a:p>
            <a:pPr marL="342900" indent="-342900">
              <a:buFont typeface="+mj-lt"/>
              <a:buAutoNum type="arabicPeriod"/>
            </a:pPr>
            <a:r>
              <a:rPr lang="da-DK" dirty="0" err="1"/>
              <a:t>Children</a:t>
            </a:r>
            <a:endParaRPr lang="da-DK" dirty="0"/>
          </a:p>
          <a:p>
            <a:pPr marL="342900" indent="-342900">
              <a:buFont typeface="+mj-lt"/>
              <a:buAutoNum type="arabicPeriod"/>
            </a:pPr>
            <a:r>
              <a:rPr lang="da-DK" dirty="0" err="1"/>
              <a:t>Current</a:t>
            </a:r>
            <a:r>
              <a:rPr lang="da-DK" dirty="0"/>
              <a:t> problems and </a:t>
            </a:r>
            <a:r>
              <a:rPr lang="da-DK" dirty="0" err="1"/>
              <a:t>debates</a:t>
            </a:r>
            <a:endParaRPr lang="da-DK" dirty="0"/>
          </a:p>
        </p:txBody>
      </p:sp>
      <p:sp>
        <p:nvSpPr>
          <p:cNvPr id="2" name="Title 1">
            <a:extLst>
              <a:ext uri="{FF2B5EF4-FFF2-40B4-BE49-F238E27FC236}">
                <a16:creationId xmlns:a16="http://schemas.microsoft.com/office/drawing/2014/main" id="{790A2304-7525-E062-1E13-5D5324365808}"/>
              </a:ext>
            </a:extLst>
          </p:cNvPr>
          <p:cNvSpPr>
            <a:spLocks noGrp="1"/>
          </p:cNvSpPr>
          <p:nvPr>
            <p:ph type="title"/>
          </p:nvPr>
        </p:nvSpPr>
        <p:spPr/>
        <p:txBody>
          <a:bodyPr>
            <a:normAutofit/>
          </a:bodyPr>
          <a:lstStyle/>
          <a:p>
            <a:r>
              <a:rPr lang="da-DK" dirty="0" err="1"/>
              <a:t>Questionnaire</a:t>
            </a:r>
            <a:endParaRPr lang="da-DK" dirty="0"/>
          </a:p>
        </p:txBody>
      </p:sp>
    </p:spTree>
    <p:extLst>
      <p:ext uri="{BB962C8B-B14F-4D97-AF65-F5344CB8AC3E}">
        <p14:creationId xmlns:p14="http://schemas.microsoft.com/office/powerpoint/2010/main" val="111287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large crowd of people&#10;">
            <a:extLst>
              <a:ext uri="{FF2B5EF4-FFF2-40B4-BE49-F238E27FC236}">
                <a16:creationId xmlns:a16="http://schemas.microsoft.com/office/drawing/2014/main" id="{128E4DD2-C3F1-5427-E881-4BEC5D83041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B79AE-1543-4291-8F3C-FA871E21409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Overview</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54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descr="Straight line"/>
          <p:cNvCxnSpPr/>
          <p:nvPr/>
        </p:nvCxnSpPr>
        <p:spPr>
          <a:xfrm>
            <a:off x="6096000" y="2616200"/>
            <a:ext cx="0" cy="2870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straight line"/>
          <p:cNvCxnSpPr/>
          <p:nvPr/>
        </p:nvCxnSpPr>
        <p:spPr>
          <a:xfrm flipH="1">
            <a:off x="2273300" y="3975100"/>
            <a:ext cx="7594600" cy="127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1700" y="3517900"/>
            <a:ext cx="124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Autonomy</a:t>
            </a:r>
          </a:p>
        </p:txBody>
      </p:sp>
      <p:sp>
        <p:nvSpPr>
          <p:cNvPr id="15" name="Rectangle 14"/>
          <p:cNvSpPr/>
          <p:nvPr/>
        </p:nvSpPr>
        <p:spPr>
          <a:xfrm>
            <a:off x="4781550" y="5554662"/>
            <a:ext cx="26289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Preservation of the traditional family</a:t>
            </a:r>
          </a:p>
        </p:txBody>
      </p:sp>
      <p:sp>
        <p:nvSpPr>
          <p:cNvPr id="17" name="Rectangle 16"/>
          <p:cNvSpPr/>
          <p:nvPr/>
        </p:nvSpPr>
        <p:spPr>
          <a:xfrm>
            <a:off x="9994899" y="3274800"/>
            <a:ext cx="1803397"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Protection of the economically vulnerable partner</a:t>
            </a:r>
          </a:p>
        </p:txBody>
      </p:sp>
      <p:sp>
        <p:nvSpPr>
          <p:cNvPr id="20" name="Rectangle 19"/>
          <p:cNvSpPr/>
          <p:nvPr/>
        </p:nvSpPr>
        <p:spPr>
          <a:xfrm>
            <a:off x="2768600" y="4546600"/>
            <a:ext cx="19304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 Opt-in / Different </a:t>
            </a:r>
          </a:p>
        </p:txBody>
      </p:sp>
      <p:sp>
        <p:nvSpPr>
          <p:cNvPr id="21" name="Rectangle 20"/>
          <p:cNvSpPr/>
          <p:nvPr/>
        </p:nvSpPr>
        <p:spPr>
          <a:xfrm>
            <a:off x="2895599" y="2768601"/>
            <a:ext cx="1803401"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 Opt-in / Assimilation</a:t>
            </a:r>
          </a:p>
        </p:txBody>
      </p:sp>
      <p:sp>
        <p:nvSpPr>
          <p:cNvPr id="22" name="Rectangle 21"/>
          <p:cNvSpPr/>
          <p:nvPr/>
        </p:nvSpPr>
        <p:spPr>
          <a:xfrm>
            <a:off x="7658098" y="2768601"/>
            <a:ext cx="1384301"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 Default /</a:t>
            </a:r>
            <a:r>
              <a:rPr lang="en-GB" dirty="0"/>
              <a:t> </a:t>
            </a:r>
            <a:r>
              <a:rPr lang="en-GB" dirty="0">
                <a:solidFill>
                  <a:schemeClr val="tx1"/>
                </a:solidFill>
              </a:rPr>
              <a:t>Assimilation</a:t>
            </a:r>
          </a:p>
        </p:txBody>
      </p:sp>
      <p:sp>
        <p:nvSpPr>
          <p:cNvPr id="23" name="Rectangle 22"/>
          <p:cNvSpPr/>
          <p:nvPr/>
        </p:nvSpPr>
        <p:spPr>
          <a:xfrm>
            <a:off x="7385051" y="4314031"/>
            <a:ext cx="1816099"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 Default / Different</a:t>
            </a:r>
          </a:p>
        </p:txBody>
      </p:sp>
      <p:sp>
        <p:nvSpPr>
          <p:cNvPr id="19" name="Rectangle 18"/>
          <p:cNvSpPr/>
          <p:nvPr/>
        </p:nvSpPr>
        <p:spPr>
          <a:xfrm>
            <a:off x="4940300" y="1866901"/>
            <a:ext cx="2209800" cy="82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Equality of de facto partners with marriage</a:t>
            </a:r>
          </a:p>
        </p:txBody>
      </p:sp>
      <p:sp>
        <p:nvSpPr>
          <p:cNvPr id="4" name="Title 3"/>
          <p:cNvSpPr>
            <a:spLocks noGrp="1"/>
          </p:cNvSpPr>
          <p:nvPr>
            <p:ph type="title"/>
          </p:nvPr>
        </p:nvSpPr>
        <p:spPr/>
        <p:txBody>
          <a:bodyPr>
            <a:normAutofit/>
          </a:bodyPr>
          <a:lstStyle/>
          <a:p>
            <a:pPr algn="ctr"/>
            <a:r>
              <a:rPr lang="en-GB" sz="3200" dirty="0"/>
              <a:t>Framework for recognition of de facto relationships</a:t>
            </a:r>
            <a:br>
              <a:rPr lang="en-GB" sz="3200" dirty="0"/>
            </a:br>
            <a:r>
              <a:rPr lang="en-GB" sz="1300" dirty="0"/>
              <a:t>(Miles, ‘Cohabitation in a European Perspective’, in: Scherpe (ed.), </a:t>
            </a:r>
            <a:r>
              <a:rPr lang="en-GB" sz="1300" i="1" dirty="0"/>
              <a:t>European Family Law Vol. III</a:t>
            </a:r>
            <a:r>
              <a:rPr lang="en-GB" sz="1300" dirty="0"/>
              <a:t>, 2016, pp. 82-115)</a:t>
            </a:r>
          </a:p>
        </p:txBody>
      </p:sp>
    </p:spTree>
    <p:extLst>
      <p:ext uri="{BB962C8B-B14F-4D97-AF65-F5344CB8AC3E}">
        <p14:creationId xmlns:p14="http://schemas.microsoft.com/office/powerpoint/2010/main" val="135036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Definition and Eligibility</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Small number of jurisdictions have comprehensive statutory definitions of de facto plus eligibility criteria (e.g. NZ, AUS, IRE, CRO, SLO, POR, SWE).</a:t>
            </a:r>
          </a:p>
          <a:p>
            <a:pPr lvl="1">
              <a:buFont typeface="Wingdings" pitchFamily="2" charset="2"/>
              <a:buChar char="§"/>
            </a:pPr>
            <a:r>
              <a:rPr lang="en-US" sz="2000" dirty="0">
                <a:latin typeface="Franklin Gothic Medium Cond"/>
              </a:rPr>
              <a:t>Small number have less detailed statutory definitions and focus then shifts to judicial interpretation/development of principles (e.g. SCO, JAM, SPA, MAC). </a:t>
            </a:r>
          </a:p>
          <a:p>
            <a:pPr lvl="1">
              <a:buFont typeface="Wingdings" pitchFamily="2" charset="2"/>
              <a:buChar char="§"/>
            </a:pPr>
            <a:r>
              <a:rPr lang="en-US" sz="2000" dirty="0">
                <a:latin typeface="Franklin Gothic Medium Cond"/>
              </a:rPr>
              <a:t>Larger number have no single statutory definition, but courts have developed jurisprudence and/or tests (e.g. ENG, USA, ISR, GRE). </a:t>
            </a:r>
          </a:p>
          <a:p>
            <a:pPr lvl="1">
              <a:buFont typeface="Wingdings" pitchFamily="2" charset="2"/>
              <a:buChar char="§"/>
            </a:pPr>
            <a:r>
              <a:rPr lang="en-US" sz="2000" dirty="0">
                <a:latin typeface="Franklin Gothic Medium Cond"/>
              </a:rPr>
              <a:t>For those </a:t>
            </a:r>
            <a:r>
              <a:rPr lang="en-US" sz="2000" i="1" dirty="0">
                <a:latin typeface="Franklin Gothic Medium Cond"/>
              </a:rPr>
              <a:t>without</a:t>
            </a:r>
            <a:r>
              <a:rPr lang="en-US" sz="2000" dirty="0">
                <a:latin typeface="Franklin Gothic Medium Cond"/>
              </a:rPr>
              <a:t>  specific de facto regimes, evidence of highly context-specific definitions of cohabitation used for specific purposes interpreted by courts (e.g. ENG, NET, POL). </a:t>
            </a:r>
          </a:p>
          <a:p>
            <a:pPr lvl="1">
              <a:buFont typeface="Wingdings" pitchFamily="2" charset="2"/>
              <a:buChar char="§"/>
            </a:pPr>
            <a:r>
              <a:rPr lang="en-US" sz="2000" dirty="0">
                <a:latin typeface="Franklin Gothic Medium Cond"/>
              </a:rPr>
              <a:t>Multiple statutory/case law definitions operating at the same time and for differing purposes can be an issue (e.g. NZ, AUS). </a:t>
            </a:r>
          </a:p>
          <a:p>
            <a:pPr lvl="1">
              <a:buFont typeface="Wingdings" pitchFamily="2" charset="2"/>
              <a:buChar char="§"/>
            </a:pPr>
            <a:r>
              <a:rPr lang="en-US" sz="2000" dirty="0">
                <a:latin typeface="Franklin Gothic Medium Cond"/>
              </a:rPr>
              <a:t>Interesting examples of eligibility criteria (e.g. SLO, MAC, POR).</a:t>
            </a:r>
          </a:p>
          <a:p>
            <a:pPr lvl="1">
              <a:buFont typeface="Wingdings" pitchFamily="2" charset="2"/>
              <a:buChar char="§"/>
            </a:pPr>
            <a:endParaRPr lang="en-US" sz="20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spTree>
    <p:extLst>
      <p:ext uri="{BB962C8B-B14F-4D97-AF65-F5344CB8AC3E}">
        <p14:creationId xmlns:p14="http://schemas.microsoft.com/office/powerpoint/2010/main" val="334513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Gender &amp; Age</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marL="301943" lvl="1" indent="0">
              <a:buNone/>
            </a:pPr>
            <a:r>
              <a:rPr lang="en-US" sz="2000" b="1" u="sng" dirty="0">
                <a:latin typeface="Franklin Gothic Medium Cond"/>
              </a:rPr>
              <a:t>GENDER</a:t>
            </a:r>
          </a:p>
          <a:p>
            <a:pPr lvl="1">
              <a:buFont typeface="Wingdings" pitchFamily="2" charset="2"/>
              <a:buChar char="§"/>
            </a:pPr>
            <a:r>
              <a:rPr lang="en-US" sz="2000" dirty="0">
                <a:latin typeface="Franklin Gothic Medium Cond"/>
              </a:rPr>
              <a:t>Gender highly dependent on a jurisdiction’s approach to same-sex relationships (is a registered/civil partnership regime or marriage present?). </a:t>
            </a:r>
          </a:p>
          <a:p>
            <a:pPr lvl="1">
              <a:buFont typeface="Wingdings" pitchFamily="2" charset="2"/>
              <a:buChar char="§"/>
            </a:pPr>
            <a:r>
              <a:rPr lang="en-US" sz="2000" dirty="0">
                <a:latin typeface="Franklin Gothic Medium Cond"/>
              </a:rPr>
              <a:t>Large number of countries open regime to both mixed and same-sex couples.</a:t>
            </a:r>
          </a:p>
          <a:p>
            <a:pPr lvl="1">
              <a:buFont typeface="Wingdings" pitchFamily="2" charset="2"/>
              <a:buChar char="§"/>
            </a:pPr>
            <a:r>
              <a:rPr lang="en-US" sz="2000" dirty="0">
                <a:latin typeface="Franklin Gothic Medium Cond"/>
              </a:rPr>
              <a:t>Some countries expressly limit frameworks to mixed-sex couples (e.g. JAM, FIJ). others are reliant on court’s changing approach (e.g. GRE, JAP, PRC, MAC).</a:t>
            </a:r>
          </a:p>
          <a:p>
            <a:pPr lvl="1">
              <a:buFont typeface="Wingdings" pitchFamily="2" charset="2"/>
              <a:buChar char="§"/>
            </a:pPr>
            <a:endParaRPr lang="en-US" sz="2000" dirty="0">
              <a:latin typeface="Franklin Gothic Medium Cond"/>
            </a:endParaRPr>
          </a:p>
          <a:p>
            <a:pPr marL="301943" lvl="1" indent="0">
              <a:buNone/>
            </a:pPr>
            <a:r>
              <a:rPr lang="en-US" sz="2000" b="1" u="sng" dirty="0">
                <a:latin typeface="Franklin Gothic Medium Cond"/>
              </a:rPr>
              <a:t>AGE</a:t>
            </a:r>
          </a:p>
          <a:p>
            <a:pPr lvl="1">
              <a:buFont typeface="Wingdings" pitchFamily="2" charset="2"/>
              <a:buChar char="§"/>
            </a:pPr>
            <a:r>
              <a:rPr lang="en-US" sz="2000" dirty="0">
                <a:latin typeface="Franklin Gothic Medium Cond"/>
              </a:rPr>
              <a:t>Examples of explicit age rules (e.g. IRE, POR, SWE, SLO, MAC) but even variation within a country (e.g. NZ).</a:t>
            </a:r>
          </a:p>
          <a:p>
            <a:pPr lvl="1">
              <a:buFont typeface="Wingdings" pitchFamily="2" charset="2"/>
              <a:buChar char="§"/>
            </a:pPr>
            <a:r>
              <a:rPr lang="en-US" sz="2000" dirty="0">
                <a:latin typeface="Franklin Gothic Medium Cond"/>
              </a:rPr>
              <a:t>Certain countries do not state explicitly but age requirement is inferred via age of majority, marriage rules (e.g. GRE) or the criminal law (e.g. BRA).</a:t>
            </a:r>
          </a:p>
          <a:p>
            <a:pPr lvl="1">
              <a:buFont typeface="Wingdings" pitchFamily="2" charset="2"/>
              <a:buChar char="§"/>
            </a:pPr>
            <a:r>
              <a:rPr lang="en-US" sz="2000" dirty="0">
                <a:latin typeface="Franklin Gothic Medium Cond"/>
              </a:rPr>
              <a:t>Evidence of countries reforming law to add in age requirement (e.g. SCO)</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419855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Consanguinity/Affinity &amp; Conjugality</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2000" dirty="0">
              <a:latin typeface="Franklin Gothic Medium Cond"/>
            </a:endParaRPr>
          </a:p>
          <a:p>
            <a:pPr lvl="1">
              <a:buFont typeface="Wingdings" pitchFamily="2" charset="2"/>
              <a:buChar char="§"/>
            </a:pPr>
            <a:r>
              <a:rPr lang="en-US" sz="2000" dirty="0">
                <a:latin typeface="Franklin Gothic Medium Cond"/>
              </a:rPr>
              <a:t>Considerable variation – some express prohibitions present (e.g. AUS (Com), MAC, SLO, IRE, SPA (Cat)).</a:t>
            </a:r>
          </a:p>
          <a:p>
            <a:pPr lvl="1">
              <a:buFont typeface="Wingdings" pitchFamily="2" charset="2"/>
              <a:buChar char="§"/>
            </a:pPr>
            <a:r>
              <a:rPr lang="en-US" sz="2000" dirty="0">
                <a:latin typeface="Franklin Gothic Medium Cond"/>
              </a:rPr>
              <a:t>Large number of countries leaving this open, but note general reluctance of the courts (e.g. ENG, GRE).</a:t>
            </a:r>
          </a:p>
          <a:p>
            <a:pPr lvl="1">
              <a:buFont typeface="Wingdings" pitchFamily="2" charset="2"/>
              <a:buChar char="§"/>
            </a:pPr>
            <a:r>
              <a:rPr lang="en-US" sz="2000" dirty="0">
                <a:latin typeface="Franklin Gothic Medium Cond"/>
              </a:rPr>
              <a:t>The use of the marriage-comparator for a large number of countries suggests the prohibition applies (e.g. JAM, SCO). Countries seeking to tighten this. </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Multiple countries have seen the case law definition of cohabitant include conjugality or a sexual relationship (e.g. ISR, CAN, IND, MEX).</a:t>
            </a:r>
          </a:p>
          <a:p>
            <a:pPr lvl="1">
              <a:buFont typeface="Wingdings" pitchFamily="2" charset="2"/>
              <a:buChar char="§"/>
            </a:pPr>
            <a:r>
              <a:rPr lang="en-US" sz="2000" dirty="0">
                <a:latin typeface="Franklin Gothic Medium Cond"/>
              </a:rPr>
              <a:t>BUT sexual intimacy not always needed and the fact it has stopped does not prevent recognition (e.g. IRE).</a:t>
            </a:r>
            <a:endParaRPr lang="en-US" sz="22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163154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Living Together</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Sometimes living together is an </a:t>
            </a:r>
            <a:r>
              <a:rPr lang="en-US" sz="2000" b="1" dirty="0">
                <a:latin typeface="Franklin Gothic Medium Cond"/>
              </a:rPr>
              <a:t>essential factor </a:t>
            </a:r>
            <a:r>
              <a:rPr lang="en-US" sz="2000" dirty="0">
                <a:latin typeface="Franklin Gothic Medium Cond"/>
              </a:rPr>
              <a:t>(e.g. SCO, IND, JAP) that goes to proof of the existence relationship and ‘togetherness’ (e.g. CRO) or is a requirement for specific statutory entitlement.</a:t>
            </a:r>
          </a:p>
          <a:p>
            <a:pPr lvl="1">
              <a:buFont typeface="Wingdings" pitchFamily="2" charset="2"/>
              <a:buChar char="§"/>
            </a:pPr>
            <a:r>
              <a:rPr lang="en-US" sz="2000" dirty="0">
                <a:latin typeface="Franklin Gothic Medium Cond"/>
              </a:rPr>
              <a:t>More commonly, courts have been flexible – fact-based inquiry with absence of living together not always fatal, if judge satisfied a relationship is present (e.g. IRE, FRA, AUS, NZ, CAN, USA, GER, ISR, SWE, SPA, SLO).</a:t>
            </a:r>
          </a:p>
          <a:p>
            <a:pPr lvl="1">
              <a:buFont typeface="Wingdings" pitchFamily="2" charset="2"/>
              <a:buChar char="§"/>
            </a:pPr>
            <a:r>
              <a:rPr lang="en-US" sz="2000" dirty="0">
                <a:latin typeface="Franklin Gothic Medium Cond"/>
              </a:rPr>
              <a:t>Quite elaborate case law tests developed (e.g. POR, POL)</a:t>
            </a:r>
          </a:p>
          <a:p>
            <a:pPr lvl="1">
              <a:buFont typeface="Wingdings" pitchFamily="2" charset="2"/>
              <a:buChar char="§"/>
            </a:pPr>
            <a:r>
              <a:rPr lang="en-US" sz="2000" dirty="0">
                <a:latin typeface="Franklin Gothic Medium Cond"/>
              </a:rPr>
              <a:t>Evidence of living together PLUS sharing a household (e.g. SWE).</a:t>
            </a:r>
          </a:p>
          <a:p>
            <a:pPr lvl="1">
              <a:buFont typeface="Wingdings" pitchFamily="2" charset="2"/>
              <a:buChar char="§"/>
            </a:pPr>
            <a:r>
              <a:rPr lang="en-US" sz="2000" dirty="0">
                <a:latin typeface="Franklin Gothic Medium Cond"/>
              </a:rPr>
              <a:t>Evidence of statutory recognition of living apart (e.g. NOR).</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115628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Marital Comparison</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Large number of countries use the marital comparator expressly (e.g. Can (BC), Can (Que), JAP, SPA) and others implicitly (e.g. CAN (</a:t>
            </a:r>
            <a:r>
              <a:rPr lang="en-US" sz="2000" dirty="0" err="1">
                <a:latin typeface="Franklin Gothic Medium Cond"/>
              </a:rPr>
              <a:t>Ont</a:t>
            </a:r>
            <a:r>
              <a:rPr lang="en-US" sz="2000" dirty="0">
                <a:latin typeface="Franklin Gothic Medium Cond"/>
              </a:rPr>
              <a:t>), GRE, ISR).</a:t>
            </a:r>
          </a:p>
          <a:p>
            <a:pPr lvl="1">
              <a:buFont typeface="Wingdings" pitchFamily="2" charset="2"/>
              <a:buChar char="§"/>
            </a:pPr>
            <a:r>
              <a:rPr lang="en-US" sz="2000" dirty="0">
                <a:latin typeface="Franklin Gothic Medium Cond"/>
              </a:rPr>
              <a:t>Australia uses both marital and neutral definitions via Commonwealth versus Western Australia regimes.</a:t>
            </a:r>
          </a:p>
          <a:p>
            <a:pPr lvl="1">
              <a:buFont typeface="Wingdings" pitchFamily="2" charset="2"/>
              <a:buChar char="§"/>
            </a:pPr>
            <a:r>
              <a:rPr lang="en-US" sz="2000" dirty="0">
                <a:latin typeface="Franklin Gothic Medium Cond"/>
              </a:rPr>
              <a:t>Often used to filter out prohibited degrees or non-conjugal relationships (e.g. NOR) and to ensure de facto relationships remain dyadic.</a:t>
            </a:r>
          </a:p>
          <a:p>
            <a:pPr lvl="1">
              <a:buFont typeface="Wingdings" pitchFamily="2" charset="2"/>
              <a:buChar char="§"/>
            </a:pPr>
            <a:r>
              <a:rPr lang="en-US" sz="2000" dirty="0">
                <a:latin typeface="Franklin Gothic Medium Cond"/>
              </a:rPr>
              <a:t>Linked to reputation and being externally considered/mistaken to be married (e.g. ISR)</a:t>
            </a:r>
          </a:p>
          <a:p>
            <a:pPr lvl="1">
              <a:buFont typeface="Wingdings" pitchFamily="2" charset="2"/>
              <a:buChar char="§"/>
            </a:pPr>
            <a:r>
              <a:rPr lang="en-US" sz="2000" dirty="0">
                <a:latin typeface="Franklin Gothic Medium Cond"/>
              </a:rPr>
              <a:t>However, shift towards neutrality e.g. ‘couple living together on a genuine domestic </a:t>
            </a:r>
            <a:r>
              <a:rPr lang="en-US" sz="2000" dirty="0" err="1">
                <a:latin typeface="Franklin Gothic Medium Cond"/>
              </a:rPr>
              <a:t>basis’</a:t>
            </a:r>
            <a:r>
              <a:rPr lang="en-US" sz="2000" dirty="0">
                <a:latin typeface="Franklin Gothic Medium Cond"/>
              </a:rPr>
              <a:t> (AUS(Com) or ‘live together as a couple in an intimate and committed relationship (IRE).</a:t>
            </a:r>
          </a:p>
          <a:p>
            <a:pPr lvl="1">
              <a:buFont typeface="Wingdings" pitchFamily="2" charset="2"/>
              <a:buChar char="§"/>
            </a:pPr>
            <a:r>
              <a:rPr lang="en-US" sz="2000" dirty="0">
                <a:latin typeface="Franklin Gothic Medium Cond"/>
              </a:rPr>
              <a:t>Reform efforts to remove comparator (e.g. SCO)</a:t>
            </a:r>
            <a:endParaRPr lang="en-US" sz="22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70455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6A14D-6481-5075-67D2-2511160F6D8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defTabSz="914400">
              <a:spcAft>
                <a:spcPts val="600"/>
              </a:spcAft>
            </a:pPr>
            <a:fld id="{46DEFFEE-86C6-4B22-A842-837D45B11A29}" type="slidenum">
              <a:rPr lang="en-US" sz="1100">
                <a:solidFill>
                  <a:schemeClr val="tx1">
                    <a:lumMod val="50000"/>
                    <a:lumOff val="50000"/>
                  </a:schemeClr>
                </a:solidFill>
              </a:rPr>
              <a:pPr defTabSz="914400">
                <a:spcAft>
                  <a:spcPts val="600"/>
                </a:spcAft>
              </a:pPr>
              <a:t>2</a:t>
            </a:fld>
            <a:endParaRPr lang="en-US" sz="1100">
              <a:solidFill>
                <a:schemeClr val="tx1">
                  <a:lumMod val="50000"/>
                  <a:lumOff val="50000"/>
                </a:schemeClr>
              </a:solidFill>
            </a:endParaRPr>
          </a:p>
        </p:txBody>
      </p:sp>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
            <a:extLst>
              <a:ext uri="{FF2B5EF4-FFF2-40B4-BE49-F238E27FC236}">
                <a16:creationId xmlns:a16="http://schemas.microsoft.com/office/drawing/2014/main" id="{5680B4D0-EEFE-BFA5-490D-6C1B8EE144A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5560" y="5968654"/>
            <a:ext cx="1790700" cy="447675"/>
          </a:xfrm>
          <a:prstGeom prst="rect">
            <a:avLst/>
          </a:prstGeom>
          <a:noFill/>
          <a:ln>
            <a:noFill/>
          </a:ln>
        </p:spPr>
      </p:pic>
      <p:pic>
        <p:nvPicPr>
          <p:cNvPr id="6" name="Picture 5" descr="Logo, company name&#10;&#10;">
            <a:extLst>
              <a:ext uri="{FF2B5EF4-FFF2-40B4-BE49-F238E27FC236}">
                <a16:creationId xmlns:a16="http://schemas.microsoft.com/office/drawing/2014/main" id="{47D926DC-7F3A-C70E-0148-583F1FDA4E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0260" y="5805488"/>
            <a:ext cx="1551867" cy="862954"/>
          </a:xfrm>
          <a:prstGeom prst="rect">
            <a:avLst/>
          </a:prstGeom>
        </p:spPr>
      </p:pic>
      <p:sp>
        <p:nvSpPr>
          <p:cNvPr id="2" name="Title 1">
            <a:extLst>
              <a:ext uri="{FF2B5EF4-FFF2-40B4-BE49-F238E27FC236}">
                <a16:creationId xmlns:a16="http://schemas.microsoft.com/office/drawing/2014/main" id="{94B36B9F-A508-F45A-33A5-AE109D4CEDE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Background</a:t>
            </a:r>
          </a:p>
        </p:txBody>
      </p:sp>
    </p:spTree>
    <p:extLst>
      <p:ext uri="{BB962C8B-B14F-4D97-AF65-F5344CB8AC3E}">
        <p14:creationId xmlns:p14="http://schemas.microsoft.com/office/powerpoint/2010/main" val="34385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Minimum Duration &amp; Children</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Considerable variation, dependent on context and legal entitlement sought. </a:t>
            </a:r>
          </a:p>
          <a:p>
            <a:pPr lvl="1">
              <a:buFont typeface="Wingdings" pitchFamily="2" charset="2"/>
              <a:buChar char="§"/>
            </a:pPr>
            <a:r>
              <a:rPr lang="en-US" sz="2000" dirty="0">
                <a:latin typeface="Franklin Gothic Medium Cond"/>
              </a:rPr>
              <a:t>Some jurisdictions have no express minimum duration (e.g. SCO, JAP, SWE, FRA SLO) but emphasis on stability thus ruling out transient relationships.</a:t>
            </a:r>
          </a:p>
          <a:p>
            <a:pPr lvl="1">
              <a:buFont typeface="Wingdings" pitchFamily="2" charset="2"/>
              <a:buChar char="§"/>
            </a:pPr>
            <a:r>
              <a:rPr lang="en-US" sz="2000" dirty="0">
                <a:latin typeface="Franklin Gothic Medium Cond"/>
              </a:rPr>
              <a:t>Some jurisdiction have express minimum duration periods </a:t>
            </a:r>
          </a:p>
          <a:p>
            <a:pPr lvl="2">
              <a:buFont typeface="Wingdings" pitchFamily="2" charset="2"/>
              <a:buChar char="§"/>
            </a:pPr>
            <a:r>
              <a:rPr lang="en-US" sz="1800" dirty="0">
                <a:latin typeface="Franklin Gothic Medium Cond"/>
              </a:rPr>
              <a:t>Portugal = 2 years</a:t>
            </a:r>
          </a:p>
          <a:p>
            <a:pPr lvl="2">
              <a:buFont typeface="Wingdings" pitchFamily="2" charset="2"/>
              <a:buChar char="§"/>
            </a:pPr>
            <a:r>
              <a:rPr lang="en-US" sz="1800" dirty="0">
                <a:latin typeface="Franklin Gothic Medium Cond"/>
              </a:rPr>
              <a:t>Ireland = 2 years or more plus children, 5 years in any other case</a:t>
            </a:r>
          </a:p>
          <a:p>
            <a:pPr lvl="2">
              <a:buFont typeface="Wingdings" pitchFamily="2" charset="2"/>
              <a:buChar char="§"/>
            </a:pPr>
            <a:r>
              <a:rPr lang="en-US" sz="1800" dirty="0">
                <a:latin typeface="Franklin Gothic Medium Cond"/>
              </a:rPr>
              <a:t>Australia, Macau, Catalonia = 2 years </a:t>
            </a:r>
          </a:p>
          <a:p>
            <a:pPr lvl="2">
              <a:buFont typeface="Wingdings" pitchFamily="2" charset="2"/>
              <a:buChar char="§"/>
            </a:pPr>
            <a:r>
              <a:rPr lang="en-US" sz="1800" dirty="0">
                <a:latin typeface="Franklin Gothic Medium Cond"/>
              </a:rPr>
              <a:t>New Zealand, Fiji = 3 years (but note ‘short duration)</a:t>
            </a:r>
          </a:p>
          <a:p>
            <a:pPr lvl="2">
              <a:buFont typeface="Wingdings" pitchFamily="2" charset="2"/>
              <a:buChar char="§"/>
            </a:pPr>
            <a:r>
              <a:rPr lang="en-US" sz="1800" dirty="0">
                <a:latin typeface="Franklin Gothic Medium Cond"/>
              </a:rPr>
              <a:t>Jamaica = 5 years</a:t>
            </a:r>
            <a:endParaRPr lang="en-US" dirty="0">
              <a:latin typeface="Franklin Gothic Medium Cond"/>
            </a:endParaRPr>
          </a:p>
          <a:p>
            <a:pPr lvl="1">
              <a:buFont typeface="Wingdings" pitchFamily="2" charset="2"/>
              <a:buChar char="§"/>
            </a:pPr>
            <a:r>
              <a:rPr lang="en-US" sz="2000" dirty="0">
                <a:latin typeface="Franklin Gothic Medium Cond"/>
              </a:rPr>
              <a:t>Divergence as to breaks. Some permit (e.g. NZ, JAM, SPA) some reject (e.g. IRE, CAN).</a:t>
            </a:r>
          </a:p>
          <a:p>
            <a:pPr lvl="1">
              <a:buFont typeface="Wingdings" pitchFamily="2" charset="2"/>
              <a:buChar char="§"/>
            </a:pPr>
            <a:r>
              <a:rPr lang="en-US" sz="2000" dirty="0">
                <a:latin typeface="Franklin Gothic Medium Cond"/>
              </a:rPr>
              <a:t>Children can either eliminate need to satisfy minimum duration (e.g. AUS, MEX) or shorten it (e.g. IRE, CRO).</a:t>
            </a:r>
          </a:p>
          <a:p>
            <a:pPr lvl="1">
              <a:buFont typeface="Wingdings" pitchFamily="2" charset="2"/>
              <a:buChar char="§"/>
            </a:pPr>
            <a:r>
              <a:rPr lang="en-US" sz="2000" dirty="0">
                <a:latin typeface="Franklin Gothic Medium Cond"/>
              </a:rPr>
              <a:t>Children play important role in establishing a de facto (e.g. NIG).</a:t>
            </a:r>
            <a:endParaRPr lang="en-US" sz="22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22444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Concurrent Relationships</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Many countries do not confront this point as no regulation exists.</a:t>
            </a:r>
          </a:p>
          <a:p>
            <a:pPr lvl="1">
              <a:buFont typeface="Wingdings" pitchFamily="2" charset="2"/>
              <a:buChar char="§"/>
            </a:pPr>
            <a:r>
              <a:rPr lang="en-US" sz="2000" dirty="0">
                <a:latin typeface="Franklin Gothic Medium Cond"/>
              </a:rPr>
              <a:t>Some outright reject recognition (e.g. MAC, SLO, SWE, BRA, MAL, POR) often based on marriage comparator or need to be in a relationship akin to marriage.</a:t>
            </a:r>
          </a:p>
          <a:p>
            <a:pPr lvl="1">
              <a:buFont typeface="Wingdings" pitchFamily="2" charset="2"/>
              <a:buChar char="§"/>
            </a:pPr>
            <a:r>
              <a:rPr lang="en-US" sz="2000" dirty="0">
                <a:latin typeface="Franklin Gothic Medium Cond"/>
              </a:rPr>
              <a:t>Some accept concurrent relationships but warn that claim may not succeed as cohabitant status might not be established.</a:t>
            </a:r>
          </a:p>
          <a:p>
            <a:pPr lvl="1">
              <a:buFont typeface="Wingdings" pitchFamily="2" charset="2"/>
              <a:buChar char="§"/>
            </a:pPr>
            <a:r>
              <a:rPr lang="en-US" sz="2000" dirty="0">
                <a:latin typeface="Franklin Gothic Medium Cond"/>
              </a:rPr>
              <a:t>A number of countries accept concurrent relationships provided the pre-existing marital tie of the other party is ‘dead’ (e.g. JAP, GER) or not active, yet subsisting (e.g. ISR, SPA(CAT)).</a:t>
            </a:r>
          </a:p>
          <a:p>
            <a:pPr lvl="1">
              <a:buFont typeface="Wingdings" pitchFamily="2" charset="2"/>
              <a:buChar char="§"/>
            </a:pPr>
            <a:r>
              <a:rPr lang="en-US" sz="2000" dirty="0">
                <a:latin typeface="Franklin Gothic Medium Cond"/>
              </a:rPr>
              <a:t>Ireland permits concurrent relationships but has strict statutory requirements.</a:t>
            </a:r>
            <a:endParaRPr lang="en-US" sz="22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331816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Qualifying Criteria: Contracting In / Contracting Out</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Relatively rare for countries to permit couples to contract into de facto regimes. Israel permits contracting into their ‘reputed couple’ regime, it is possible under </a:t>
            </a:r>
            <a:r>
              <a:rPr lang="en-US" sz="2000" dirty="0" err="1">
                <a:latin typeface="Franklin Gothic Medium Cond"/>
              </a:rPr>
              <a:t>Aragonese</a:t>
            </a:r>
            <a:r>
              <a:rPr lang="en-US" sz="2000" dirty="0">
                <a:latin typeface="Franklin Gothic Medium Cond"/>
              </a:rPr>
              <a:t>/Catalonian law and certain Australian states.</a:t>
            </a:r>
          </a:p>
          <a:p>
            <a:pPr lvl="1">
              <a:buFont typeface="Wingdings" pitchFamily="2" charset="2"/>
              <a:buChar char="§"/>
            </a:pPr>
            <a:r>
              <a:rPr lang="en-US" sz="2000" dirty="0">
                <a:latin typeface="Franklin Gothic Medium Cond"/>
              </a:rPr>
              <a:t>Malta is another interesting example.</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More common to allow contracting </a:t>
            </a:r>
            <a:r>
              <a:rPr lang="en-US" sz="2000" i="1" dirty="0">
                <a:latin typeface="Franklin Gothic Medium Cond"/>
              </a:rPr>
              <a:t>out  </a:t>
            </a:r>
            <a:r>
              <a:rPr lang="en-US" sz="2000" dirty="0">
                <a:latin typeface="Franklin Gothic Medium Cond"/>
              </a:rPr>
              <a:t>by couples:</a:t>
            </a:r>
          </a:p>
          <a:p>
            <a:pPr lvl="2">
              <a:buFont typeface="Wingdings" pitchFamily="2" charset="2"/>
              <a:buChar char="§"/>
            </a:pPr>
            <a:r>
              <a:rPr lang="en-US" dirty="0">
                <a:latin typeface="Franklin Gothic Medium Cond"/>
              </a:rPr>
              <a:t>But limits as to what can be jettisoned.</a:t>
            </a:r>
          </a:p>
          <a:p>
            <a:pPr lvl="2">
              <a:buFont typeface="Wingdings" pitchFamily="2" charset="2"/>
              <a:buChar char="§"/>
            </a:pPr>
            <a:r>
              <a:rPr lang="en-US" dirty="0">
                <a:latin typeface="Franklin Gothic Medium Cond"/>
              </a:rPr>
              <a:t>Variation as to procedural requirements e.g. writing, (independent) legal advice, signed, witnessed.</a:t>
            </a:r>
          </a:p>
          <a:p>
            <a:pPr lvl="2">
              <a:buFont typeface="Wingdings" pitchFamily="2" charset="2"/>
              <a:buChar char="§"/>
            </a:pPr>
            <a:r>
              <a:rPr lang="en-US" dirty="0">
                <a:latin typeface="Franklin Gothic Medium Cond"/>
              </a:rPr>
              <a:t>Variation as to ‘set aside’ power e.g. fraud, defeating creditors, contractual grounds, ‘serious injustice’ (IRE, NZ), ‘unconscionable conduct, impracticable implementation, changed circumstances’ (AUS).</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73251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During the Relationship: Property &amp; Maintenance</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Generally, existence of a de facto relationship does not change property relationship of parties (e.g. ENG, IRE, SCO, AUS, CAN, USA, UGA, NIG, GRE, MAC, JAP, CHI, GER, SWE, SPA).</a:t>
            </a:r>
          </a:p>
          <a:p>
            <a:pPr lvl="1">
              <a:buFont typeface="Wingdings" pitchFamily="2" charset="2"/>
              <a:buChar char="§"/>
            </a:pPr>
            <a:r>
              <a:rPr lang="en-US" sz="2000" dirty="0">
                <a:latin typeface="Franklin Gothic Medium Cond"/>
              </a:rPr>
              <a:t>Rare exceptions exist where some effects occur during the relationship (e.g. NZ, IND, JAM, JAP).</a:t>
            </a:r>
          </a:p>
          <a:p>
            <a:pPr lvl="1">
              <a:buFont typeface="Wingdings" pitchFamily="2" charset="2"/>
              <a:buChar char="§"/>
            </a:pPr>
            <a:r>
              <a:rPr lang="en-US" sz="2000" dirty="0">
                <a:latin typeface="Franklin Gothic Medium Cond"/>
              </a:rPr>
              <a:t>No duty to maintain or right to maintenance (but exceptions e.g. AUS(WA)).</a:t>
            </a:r>
          </a:p>
          <a:p>
            <a:pPr lvl="1">
              <a:buFont typeface="Wingdings" pitchFamily="2" charset="2"/>
              <a:buChar char="§"/>
            </a:pPr>
            <a:r>
              <a:rPr lang="en-US" sz="2000" dirty="0">
                <a:latin typeface="Franklin Gothic Medium Cond"/>
              </a:rPr>
              <a:t>Maintenance obligations tend to arise </a:t>
            </a:r>
            <a:r>
              <a:rPr lang="en-US" sz="2000" i="1" dirty="0">
                <a:latin typeface="Franklin Gothic Medium Cond"/>
              </a:rPr>
              <a:t>only </a:t>
            </a:r>
            <a:r>
              <a:rPr lang="en-US" sz="2000" dirty="0">
                <a:latin typeface="Franklin Gothic Medium Cond"/>
              </a:rPr>
              <a:t> upon separation.</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Most countries do not recognize de </a:t>
            </a:r>
            <a:r>
              <a:rPr lang="en-US" sz="2000" dirty="0" err="1">
                <a:latin typeface="Franklin Gothic Medium Cond"/>
              </a:rPr>
              <a:t>factos</a:t>
            </a:r>
            <a:r>
              <a:rPr lang="en-US" sz="2000" dirty="0">
                <a:latin typeface="Franklin Gothic Medium Cond"/>
              </a:rPr>
              <a:t> as next of kin or have a legally </a:t>
            </a:r>
            <a:r>
              <a:rPr lang="en-US" sz="2000" dirty="0" err="1">
                <a:latin typeface="Franklin Gothic Medium Cond"/>
              </a:rPr>
              <a:t>recognised</a:t>
            </a:r>
            <a:r>
              <a:rPr lang="en-US" sz="2000" dirty="0">
                <a:latin typeface="Franklin Gothic Medium Cond"/>
              </a:rPr>
              <a:t> concept of next of kin.</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43816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During the Relationship: Other Rights</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Tremendous variation as to rights and protections that arise while the de facto relationship is intact.</a:t>
            </a:r>
          </a:p>
          <a:p>
            <a:pPr lvl="1">
              <a:buFont typeface="Wingdings" pitchFamily="2" charset="2"/>
              <a:buChar char="§"/>
            </a:pPr>
            <a:r>
              <a:rPr lang="en-US" sz="2000" dirty="0">
                <a:latin typeface="Franklin Gothic Medium Cond"/>
              </a:rPr>
              <a:t>Most common rights afforded to de </a:t>
            </a:r>
            <a:r>
              <a:rPr lang="en-US" sz="2000" dirty="0" err="1">
                <a:latin typeface="Franklin Gothic Medium Cond"/>
              </a:rPr>
              <a:t>factos</a:t>
            </a:r>
            <a:r>
              <a:rPr lang="en-US" sz="2000" dirty="0">
                <a:latin typeface="Franklin Gothic Medium Cond"/>
              </a:rPr>
              <a:t> are: </a:t>
            </a:r>
          </a:p>
          <a:p>
            <a:pPr lvl="2">
              <a:buFont typeface="Wingdings" pitchFamily="2" charset="2"/>
              <a:buChar char="§"/>
            </a:pPr>
            <a:r>
              <a:rPr lang="en-US" sz="1800" dirty="0">
                <a:latin typeface="Franklin Gothic Medium Cond"/>
              </a:rPr>
              <a:t>Domestic abuse protections.</a:t>
            </a:r>
          </a:p>
          <a:p>
            <a:pPr lvl="2">
              <a:buFont typeface="Wingdings" pitchFamily="2" charset="2"/>
              <a:buChar char="§"/>
            </a:pPr>
            <a:r>
              <a:rPr lang="en-US" sz="1800" dirty="0">
                <a:latin typeface="Franklin Gothic Medium Cond"/>
              </a:rPr>
              <a:t>Visitation rights in prisons/hospitals.</a:t>
            </a:r>
          </a:p>
          <a:p>
            <a:pPr lvl="2">
              <a:buFont typeface="Wingdings" pitchFamily="2" charset="2"/>
              <a:buChar char="§"/>
            </a:pPr>
            <a:r>
              <a:rPr lang="en-US" sz="1800" dirty="0">
                <a:latin typeface="Franklin Gothic Medium Cond"/>
              </a:rPr>
              <a:t>Right to take medical decisions / representation rights (although nomination preferred).</a:t>
            </a:r>
          </a:p>
          <a:p>
            <a:pPr lvl="1">
              <a:buFont typeface="Wingdings" pitchFamily="2" charset="2"/>
              <a:buChar char="§"/>
            </a:pPr>
            <a:r>
              <a:rPr lang="en-US" sz="2000" dirty="0">
                <a:latin typeface="Franklin Gothic Medium Cond"/>
              </a:rPr>
              <a:t>De </a:t>
            </a:r>
            <a:r>
              <a:rPr lang="en-US" sz="2000" dirty="0" err="1">
                <a:latin typeface="Franklin Gothic Medium Cond"/>
              </a:rPr>
              <a:t>factos</a:t>
            </a:r>
            <a:r>
              <a:rPr lang="en-US" sz="2000" dirty="0">
                <a:latin typeface="Franklin Gothic Medium Cond"/>
              </a:rPr>
              <a:t> more likely to receive differing treatment regarding:</a:t>
            </a:r>
          </a:p>
          <a:p>
            <a:pPr lvl="2">
              <a:buFont typeface="Wingdings" pitchFamily="2" charset="2"/>
              <a:buChar char="§"/>
            </a:pPr>
            <a:r>
              <a:rPr lang="en-US" sz="1800" dirty="0">
                <a:latin typeface="Franklin Gothic Medium Cond"/>
              </a:rPr>
              <a:t>Tax – generally treated separately.</a:t>
            </a:r>
          </a:p>
          <a:p>
            <a:pPr lvl="2">
              <a:buFont typeface="Wingdings" pitchFamily="2" charset="2"/>
              <a:buChar char="§"/>
            </a:pPr>
            <a:r>
              <a:rPr lang="en-US" sz="1800" dirty="0">
                <a:latin typeface="Franklin Gothic Medium Cond"/>
              </a:rPr>
              <a:t>Immigration.</a:t>
            </a:r>
          </a:p>
          <a:p>
            <a:pPr lvl="2">
              <a:buFont typeface="Wingdings" pitchFamily="2" charset="2"/>
              <a:buChar char="§"/>
            </a:pPr>
            <a:r>
              <a:rPr lang="en-US" sz="1800" dirty="0">
                <a:latin typeface="Franklin Gothic Medium Cond"/>
              </a:rPr>
              <a:t>Workplace benefits/social security.</a:t>
            </a:r>
          </a:p>
          <a:p>
            <a:pPr marL="627063" lvl="2" indent="0">
              <a:buNone/>
            </a:pPr>
            <a:endParaRPr lang="en-US" sz="18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302523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During the Relationship: Contracts</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err="1">
                <a:latin typeface="Franklin Gothic Medium Cond"/>
              </a:rPr>
              <a:t>Contractualisation</a:t>
            </a:r>
            <a:r>
              <a:rPr lang="en-US" sz="2000" dirty="0">
                <a:latin typeface="Franklin Gothic Medium Cond"/>
              </a:rPr>
              <a:t> is a key theme and emerging trend, especially in countries without regimes e.g. USA post </a:t>
            </a:r>
            <a:r>
              <a:rPr lang="en-US" sz="2000" i="1" dirty="0">
                <a:latin typeface="Franklin Gothic Medium Cond"/>
              </a:rPr>
              <a:t>Marvin v Marvin </a:t>
            </a:r>
            <a:r>
              <a:rPr lang="en-US" sz="2000" dirty="0">
                <a:latin typeface="Franklin Gothic Medium Cond"/>
              </a:rPr>
              <a:t>and Belgium.</a:t>
            </a:r>
          </a:p>
          <a:p>
            <a:pPr lvl="1">
              <a:buFont typeface="Wingdings" pitchFamily="2" charset="2"/>
              <a:buChar char="§"/>
            </a:pPr>
            <a:r>
              <a:rPr lang="en-US" sz="2000" dirty="0">
                <a:latin typeface="Franklin Gothic Medium Cond"/>
              </a:rPr>
              <a:t>Evidence of contract law restrictions still being applied in certain countries such as natural justice, public order, or public policy (e.g. NIG), question as to application to same-sex couples (e.g. PRC) and reluctance to use contracts as a means of securing matrimonial entitlements (e.g. POL).</a:t>
            </a:r>
          </a:p>
          <a:p>
            <a:pPr lvl="1">
              <a:buFont typeface="Wingdings" pitchFamily="2" charset="2"/>
              <a:buChar char="§"/>
            </a:pPr>
            <a:r>
              <a:rPr lang="en-US" sz="2000" dirty="0">
                <a:latin typeface="Franklin Gothic Medium Cond"/>
              </a:rPr>
              <a:t>Tension between lex </a:t>
            </a:r>
            <a:r>
              <a:rPr lang="en-US" sz="2000" dirty="0" err="1">
                <a:latin typeface="Franklin Gothic Medium Cond"/>
              </a:rPr>
              <a:t>generalis</a:t>
            </a:r>
            <a:r>
              <a:rPr lang="en-US" sz="2000" dirty="0">
                <a:latin typeface="Franklin Gothic Medium Cond"/>
              </a:rPr>
              <a:t> and lex </a:t>
            </a:r>
            <a:r>
              <a:rPr lang="en-US" sz="2000" dirty="0" err="1">
                <a:latin typeface="Franklin Gothic Medium Cond"/>
              </a:rPr>
              <a:t>specialis</a:t>
            </a:r>
            <a:r>
              <a:rPr lang="en-US" sz="2000" dirty="0">
                <a:latin typeface="Franklin Gothic Medium Cond"/>
              </a:rPr>
              <a:t> when it comes to setting aside contracts. Some jurisdictions regulate using general contract rules (e.g. CAN(QUE)) whereas others supplement those with family law considerations such as improper advantage (e.g. CAN(BC)), failure to disclose assets (e.g. CAN(BC), CAN(ONT)), injustice (e.g. JAM).</a:t>
            </a:r>
          </a:p>
          <a:p>
            <a:pPr lvl="1">
              <a:buFont typeface="Wingdings" pitchFamily="2" charset="2"/>
              <a:buChar char="§"/>
            </a:pPr>
            <a:r>
              <a:rPr lang="en-US" sz="2000" dirty="0">
                <a:latin typeface="Franklin Gothic Medium Cond"/>
              </a:rPr>
              <a:t>Most countries permit contracts but may limit what you can contract out of (e.g. SWE).</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276879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upon Separation: Termination and Remedies</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Termination is a question of fact and informal. Some expressly regulate when a de facto relationship ends (e.g. SWE, MEX, POR).</a:t>
            </a:r>
          </a:p>
          <a:p>
            <a:pPr lvl="1">
              <a:buFont typeface="Wingdings" pitchFamily="2" charset="2"/>
              <a:buChar char="§"/>
            </a:pPr>
            <a:r>
              <a:rPr lang="en-US" sz="2000" dirty="0">
                <a:latin typeface="Franklin Gothic Medium Cond"/>
              </a:rPr>
              <a:t>Often evidential issues arise, as with determining start date.</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Considerable variation as to remedies and rationale:</a:t>
            </a:r>
          </a:p>
          <a:p>
            <a:pPr lvl="2">
              <a:buFont typeface="Wingdings" pitchFamily="2" charset="2"/>
              <a:buChar char="§"/>
            </a:pPr>
            <a:r>
              <a:rPr lang="en-US" dirty="0">
                <a:latin typeface="Franklin Gothic Medium Cond"/>
              </a:rPr>
              <a:t>Community of property / rule-based sharing arises (e.g. NZ, SWE, JAM).</a:t>
            </a:r>
          </a:p>
          <a:p>
            <a:pPr lvl="2">
              <a:buFont typeface="Wingdings" pitchFamily="2" charset="2"/>
              <a:buChar char="§"/>
            </a:pPr>
            <a:r>
              <a:rPr lang="en-US" dirty="0">
                <a:latin typeface="Franklin Gothic Medium Cond"/>
              </a:rPr>
              <a:t>Equitable distribution (e.g. AUS).</a:t>
            </a:r>
          </a:p>
          <a:p>
            <a:pPr lvl="2">
              <a:buFont typeface="Wingdings" pitchFamily="2" charset="2"/>
              <a:buChar char="§"/>
            </a:pPr>
            <a:r>
              <a:rPr lang="en-US" dirty="0">
                <a:latin typeface="Franklin Gothic Medium Cond"/>
              </a:rPr>
              <a:t>Compensation/Damages-type claims (</a:t>
            </a:r>
            <a:r>
              <a:rPr lang="en-US" dirty="0" err="1">
                <a:latin typeface="Franklin Gothic Medium Cond"/>
              </a:rPr>
              <a:t>e.g</a:t>
            </a:r>
            <a:r>
              <a:rPr lang="en-US" dirty="0">
                <a:latin typeface="Franklin Gothic Medium Cond"/>
              </a:rPr>
              <a:t> JAP, IRE, SCO, CAN(BC)).</a:t>
            </a:r>
          </a:p>
          <a:p>
            <a:pPr lvl="2">
              <a:buFont typeface="Wingdings" pitchFamily="2" charset="2"/>
              <a:buChar char="§"/>
            </a:pPr>
            <a:r>
              <a:rPr lang="en-US" dirty="0">
                <a:latin typeface="Franklin Gothic Medium Cond"/>
              </a:rPr>
              <a:t>General law claims such as contract, unjust enrichment, modified judicial devices such as partnerships (e.g. GER), damage claim (e.g. JAP).</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78581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upon Separation: Hierarchy</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Generally, where concurrent relationships are recognized there is a range of responses. Note some countries will not recognize at all (e.g. CRO).</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Some jurisdictions privilege the marital relationship over the de facto, (e.g. NIG, IND), especially where marriage is constitutionally protected (e.g. IRE).</a:t>
            </a:r>
          </a:p>
          <a:p>
            <a:pPr lvl="1">
              <a:buFont typeface="Wingdings" pitchFamily="2" charset="2"/>
              <a:buChar char="§"/>
            </a:pPr>
            <a:r>
              <a:rPr lang="en-US" sz="2000" dirty="0">
                <a:latin typeface="Franklin Gothic Medium Cond"/>
              </a:rPr>
              <a:t>Some jurisdictions prefer to </a:t>
            </a:r>
            <a:r>
              <a:rPr lang="en-US" sz="2000" dirty="0" err="1">
                <a:latin typeface="Franklin Gothic Medium Cond"/>
              </a:rPr>
              <a:t>prioritise</a:t>
            </a:r>
            <a:r>
              <a:rPr lang="en-US" sz="2000" dirty="0">
                <a:latin typeface="Franklin Gothic Medium Cond"/>
              </a:rPr>
              <a:t> the relationship that is active (e.g. ISR)</a:t>
            </a:r>
          </a:p>
          <a:p>
            <a:pPr lvl="1">
              <a:buFont typeface="Wingdings" pitchFamily="2" charset="2"/>
              <a:buChar char="§"/>
            </a:pPr>
            <a:r>
              <a:rPr lang="en-US" sz="2000" dirty="0">
                <a:latin typeface="Franklin Gothic Medium Cond"/>
              </a:rPr>
              <a:t>Others impose no hierarchy (e.g. CAN(BC), CAN(ONT), NZ, AUS) but note the evidential difficulties of proving de facto status in these circumstances.</a:t>
            </a:r>
          </a:p>
          <a:p>
            <a:pPr lvl="1">
              <a:buFont typeface="Wingdings" pitchFamily="2" charset="2"/>
              <a:buChar char="§"/>
            </a:pPr>
            <a:r>
              <a:rPr lang="en-US" sz="2000" dirty="0">
                <a:latin typeface="Franklin Gothic Medium Cond"/>
              </a:rPr>
              <a:t>Where general law applies, look at the equities/first in time.</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154999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upon Separation: Time Limits</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Where a de facto regime exists, likely to have a specific time bar for bringing claim, often calculated from when the relationship ends:</a:t>
            </a:r>
          </a:p>
          <a:p>
            <a:pPr lvl="2">
              <a:buFont typeface="Wingdings" pitchFamily="2" charset="2"/>
              <a:buChar char="§"/>
            </a:pPr>
            <a:r>
              <a:rPr lang="en-US" sz="1800" dirty="0">
                <a:latin typeface="Franklin Gothic Medium Cond"/>
              </a:rPr>
              <a:t>1 year – SWE, SCO, JAM</a:t>
            </a:r>
          </a:p>
          <a:p>
            <a:pPr lvl="2">
              <a:buFont typeface="Wingdings" pitchFamily="2" charset="2"/>
              <a:buChar char="§"/>
            </a:pPr>
            <a:r>
              <a:rPr lang="en-US" sz="1800" dirty="0">
                <a:latin typeface="Franklin Gothic Medium Cond"/>
              </a:rPr>
              <a:t>2 years – AUS, IRE</a:t>
            </a:r>
          </a:p>
          <a:p>
            <a:pPr lvl="2">
              <a:buFont typeface="Wingdings" pitchFamily="2" charset="2"/>
              <a:buChar char="§"/>
            </a:pPr>
            <a:r>
              <a:rPr lang="en-US" sz="1800" dirty="0">
                <a:latin typeface="Franklin Gothic Medium Cond"/>
              </a:rPr>
              <a:t>3 years – NZ, PRC.</a:t>
            </a:r>
            <a:endParaRPr lang="en-US" dirty="0">
              <a:latin typeface="Franklin Gothic Medium Cond"/>
            </a:endParaRPr>
          </a:p>
          <a:p>
            <a:pPr lvl="1">
              <a:buFont typeface="Wingdings" pitchFamily="2" charset="2"/>
              <a:buChar char="§"/>
            </a:pPr>
            <a:r>
              <a:rPr lang="en-US" sz="2000" dirty="0">
                <a:latin typeface="Franklin Gothic Medium Cond"/>
              </a:rPr>
              <a:t>Some evidence of inability to extend e.g. SCO but under review.</a:t>
            </a:r>
          </a:p>
          <a:p>
            <a:pPr lvl="1">
              <a:buFont typeface="Wingdings" pitchFamily="2" charset="2"/>
              <a:buChar char="§"/>
            </a:pPr>
            <a:r>
              <a:rPr lang="en-US" sz="2000" dirty="0">
                <a:latin typeface="Franklin Gothic Medium Cond"/>
              </a:rPr>
              <a:t>Some power to extend the time period e.g. NZ, JAM, AUS(COM), if parties agree.</a:t>
            </a:r>
          </a:p>
          <a:p>
            <a:pPr lvl="1">
              <a:buFont typeface="Wingdings" pitchFamily="2" charset="2"/>
              <a:buChar char="§"/>
            </a:pPr>
            <a:r>
              <a:rPr lang="en-US" sz="2000" dirty="0">
                <a:latin typeface="Franklin Gothic Medium Cond"/>
              </a:rPr>
              <a:t>Where a specific regime does not exist, general law applies thus statute of limitations / equitable principles ‘delay defeats equity’</a:t>
            </a:r>
            <a:endParaRPr lang="en-US" sz="2200"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2886985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latin typeface="Franklin Gothic Medium Cond"/>
              </a:rPr>
              <a:t>Legal Effects upon Separation: Additional Claims/Jurisdiction</a:t>
            </a:r>
          </a:p>
        </p:txBody>
      </p:sp>
      <p:sp>
        <p:nvSpPr>
          <p:cNvPr id="27651" name="Rectangle 3"/>
          <p:cNvSpPr>
            <a:spLocks noGrp="1" noChangeArrowheads="1"/>
          </p:cNvSpPr>
          <p:nvPr>
            <p:ph type="body" idx="4294967295"/>
          </p:nvPr>
        </p:nvSpPr>
        <p:spPr>
          <a:xfrm>
            <a:off x="1919536" y="1340768"/>
            <a:ext cx="8208912" cy="4752528"/>
          </a:xfrm>
        </p:spPr>
        <p:txBody>
          <a:bodyPr>
            <a:normAutofit/>
          </a:bodyPr>
          <a:lstStyle/>
          <a:p>
            <a:pPr marL="301943" lvl="1" indent="0">
              <a:buNone/>
            </a:pPr>
            <a:endParaRPr lang="en-US" sz="1000" dirty="0">
              <a:latin typeface="Franklin Gothic Medium Cond"/>
            </a:endParaRPr>
          </a:p>
          <a:p>
            <a:pPr lvl="1">
              <a:buFont typeface="Wingdings" pitchFamily="2" charset="2"/>
              <a:buChar char="§"/>
            </a:pPr>
            <a:r>
              <a:rPr lang="en-US" sz="2000" dirty="0">
                <a:latin typeface="Franklin Gothic Medium Cond"/>
              </a:rPr>
              <a:t>Where de facto regime exists the question of additional claims arises.</a:t>
            </a:r>
          </a:p>
          <a:p>
            <a:pPr lvl="1">
              <a:buFont typeface="Wingdings" pitchFamily="2" charset="2"/>
              <a:buChar char="§"/>
            </a:pPr>
            <a:r>
              <a:rPr lang="en-US" sz="2000" dirty="0">
                <a:latin typeface="Franklin Gothic Medium Cond"/>
              </a:rPr>
              <a:t>Evidence of no restriction of claims under general law and de facto law:</a:t>
            </a:r>
          </a:p>
          <a:p>
            <a:pPr lvl="2">
              <a:buFont typeface="Wingdings" pitchFamily="2" charset="2"/>
              <a:buChar char="§"/>
            </a:pPr>
            <a:r>
              <a:rPr lang="en-US" dirty="0">
                <a:latin typeface="Franklin Gothic Medium Cond"/>
              </a:rPr>
              <a:t>sometimes encouraged to strengthen chances of recovery (e.g. IRE).</a:t>
            </a:r>
          </a:p>
          <a:p>
            <a:pPr lvl="2">
              <a:buFont typeface="Wingdings" pitchFamily="2" charset="2"/>
              <a:buChar char="§"/>
            </a:pPr>
            <a:r>
              <a:rPr lang="en-US" dirty="0">
                <a:latin typeface="Franklin Gothic Medium Cond"/>
              </a:rPr>
              <a:t>sometimes needed if property falls outside regime (e.g. NZ, CAN).</a:t>
            </a:r>
          </a:p>
          <a:p>
            <a:pPr lvl="2">
              <a:buFont typeface="Wingdings" pitchFamily="2" charset="2"/>
              <a:buChar char="§"/>
            </a:pPr>
            <a:r>
              <a:rPr lang="en-US" dirty="0">
                <a:latin typeface="Franklin Gothic Medium Cond"/>
              </a:rPr>
              <a:t>sometimes needed if applicant falls outside regime (e.g. JAM, AUS).</a:t>
            </a:r>
          </a:p>
          <a:p>
            <a:pPr lvl="1">
              <a:buFont typeface="Wingdings" pitchFamily="2" charset="2"/>
              <a:buChar char="§"/>
            </a:pPr>
            <a:r>
              <a:rPr lang="en-US" sz="2000" dirty="0">
                <a:latin typeface="Franklin Gothic Medium Cond"/>
              </a:rPr>
              <a:t>However, questioned whether general law should be developed, if specialized law exists e.g. SWE.</a:t>
            </a:r>
          </a:p>
          <a:p>
            <a:pPr lvl="1">
              <a:buFont typeface="Wingdings" pitchFamily="2" charset="2"/>
              <a:buChar char="§"/>
            </a:pPr>
            <a:endParaRPr lang="en-US" sz="2000" dirty="0">
              <a:latin typeface="Franklin Gothic Medium Cond"/>
            </a:endParaRPr>
          </a:p>
          <a:p>
            <a:pPr lvl="1">
              <a:buFont typeface="Wingdings" pitchFamily="2" charset="2"/>
              <a:buChar char="§"/>
            </a:pPr>
            <a:r>
              <a:rPr lang="en-US" sz="2000" dirty="0">
                <a:latin typeface="Franklin Gothic Medium Cond"/>
              </a:rPr>
              <a:t>Considerable variation as to which courts hear these claims with family courts (where available) being used if where de facto regulation is present versus ordinary courts, where it is not.</a:t>
            </a:r>
          </a:p>
          <a:p>
            <a:pPr lvl="1">
              <a:buFont typeface="Wingdings" pitchFamily="2" charset="2"/>
              <a:buChar char="§"/>
            </a:pPr>
            <a:endParaRPr lang="en-US" dirty="0">
              <a:latin typeface="Franklin Gothic Medium Cond"/>
            </a:endParaRPr>
          </a:p>
          <a:p>
            <a:pPr lvl="1">
              <a:buFont typeface="Wingdings" pitchFamily="2" charset="2"/>
              <a:buChar char="§"/>
            </a:pPr>
            <a:endParaRPr lang="en-US"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Tree>
    <p:extLst>
      <p:ext uri="{BB962C8B-B14F-4D97-AF65-F5344CB8AC3E}">
        <p14:creationId xmlns:p14="http://schemas.microsoft.com/office/powerpoint/2010/main" val="128068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73A2D24-F94D-DD31-0857-7EBEC03AC89E}"/>
              </a:ext>
              <a:ext uri="{C183D7F6-B498-43B3-948B-1728B52AA6E4}">
                <adec:decorative xmlns:adec="http://schemas.microsoft.com/office/drawing/2017/decorative" val="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8DF3D7AD-E318-595D-DCFD-A73DB98D42E0}"/>
              </a:ext>
            </a:extLst>
          </p:cNvPr>
          <p:cNvSpPr>
            <a:spLocks noGrp="1"/>
          </p:cNvSpPr>
          <p:nvPr>
            <p:ph type="title"/>
          </p:nvPr>
        </p:nvSpPr>
        <p:spPr/>
        <p:txBody>
          <a:bodyPr/>
          <a:lstStyle/>
          <a:p>
            <a:pPr algn="ctr"/>
            <a:r>
              <a:rPr lang="da-DK" dirty="0"/>
              <a:t>2005</a:t>
            </a:r>
          </a:p>
        </p:txBody>
      </p:sp>
      <p:sp>
        <p:nvSpPr>
          <p:cNvPr id="4" name="Text Placeholder 3">
            <a:extLst>
              <a:ext uri="{FF2B5EF4-FFF2-40B4-BE49-F238E27FC236}">
                <a16:creationId xmlns:a16="http://schemas.microsoft.com/office/drawing/2014/main" id="{7CA1A7C9-BE2A-9271-2C3E-2A58BD651FB5}"/>
              </a:ext>
            </a:extLst>
          </p:cNvPr>
          <p:cNvSpPr>
            <a:spLocks noGrp="1"/>
          </p:cNvSpPr>
          <p:nvPr>
            <p:ph type="body" sz="quarter" idx="12"/>
          </p:nvPr>
        </p:nvSpPr>
        <p:spPr/>
        <p:txBody>
          <a:bodyPr/>
          <a:lstStyle/>
          <a:p>
            <a:pPr>
              <a:buFont typeface="Arial" panose="020B0604020202020204" pitchFamily="34" charset="0"/>
              <a:buChar char="•"/>
            </a:pPr>
            <a:r>
              <a:rPr lang="da-DK" dirty="0" err="1"/>
              <a:t>Comparative</a:t>
            </a:r>
            <a:r>
              <a:rPr lang="da-DK" dirty="0"/>
              <a:t> </a:t>
            </a:r>
            <a:r>
              <a:rPr lang="da-DK" dirty="0" err="1"/>
              <a:t>study</a:t>
            </a:r>
            <a:r>
              <a:rPr lang="da-DK" dirty="0"/>
              <a:t> of </a:t>
            </a:r>
            <a:r>
              <a:rPr lang="da-DK" dirty="0" err="1"/>
              <a:t>some</a:t>
            </a:r>
            <a:r>
              <a:rPr lang="da-DK"/>
              <a:t> 12 </a:t>
            </a:r>
            <a:r>
              <a:rPr lang="da-DK" dirty="0" err="1"/>
              <a:t>jurisdictions</a:t>
            </a:r>
            <a:r>
              <a:rPr lang="da-DK" dirty="0"/>
              <a:t> (</a:t>
            </a:r>
            <a:r>
              <a:rPr lang="da-DK" dirty="0" err="1"/>
              <a:t>mostly</a:t>
            </a:r>
            <a:r>
              <a:rPr lang="da-DK" dirty="0"/>
              <a:t> in German)</a:t>
            </a:r>
          </a:p>
        </p:txBody>
      </p:sp>
    </p:spTree>
    <p:extLst>
      <p:ext uri="{BB962C8B-B14F-4D97-AF65-F5344CB8AC3E}">
        <p14:creationId xmlns:p14="http://schemas.microsoft.com/office/powerpoint/2010/main" val="91588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B57F4-BC41-5DB5-168B-4FB4C99CDD43}"/>
              </a:ext>
            </a:extLst>
          </p:cNvPr>
          <p:cNvSpPr>
            <a:spLocks noGrp="1"/>
          </p:cNvSpPr>
          <p:nvPr>
            <p:ph type="title"/>
          </p:nvPr>
        </p:nvSpPr>
        <p:spPr/>
        <p:txBody>
          <a:bodyPr/>
          <a:lstStyle/>
          <a:p>
            <a:pPr algn="ctr"/>
            <a:r>
              <a:rPr lang="da-DK" dirty="0"/>
              <a:t>2007</a:t>
            </a:r>
          </a:p>
        </p:txBody>
      </p:sp>
      <p:pic>
        <p:nvPicPr>
          <p:cNvPr id="7" name="Picture Placeholder 6" descr="First page of Law Commission Report">
            <a:extLst>
              <a:ext uri="{FF2B5EF4-FFF2-40B4-BE49-F238E27FC236}">
                <a16:creationId xmlns:a16="http://schemas.microsoft.com/office/drawing/2014/main" id="{D198FFCF-518A-0BE8-F353-5F153BBBE4A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1675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09A6A89-F096-5AD9-E34B-90D2DC8E50EB}"/>
              </a:ext>
            </a:extLst>
          </p:cNvPr>
          <p:cNvSpPr>
            <a:spLocks noGrp="1"/>
          </p:cNvSpPr>
          <p:nvPr>
            <p:ph type="sldNum" sz="quarter" idx="4294967295"/>
          </p:nvPr>
        </p:nvSpPr>
        <p:spPr>
          <a:xfrm>
            <a:off x="11620500" y="593725"/>
            <a:ext cx="571500" cy="227013"/>
          </a:xfrm>
          <a:prstGeom prst="rect">
            <a:avLst/>
          </a:prstGeom>
        </p:spPr>
        <p:txBody>
          <a:bodyPr/>
          <a:lstStyle/>
          <a:p>
            <a:pPr>
              <a:spcAft>
                <a:spcPts val="600"/>
              </a:spcAft>
            </a:pPr>
            <a:fld id="{D8D877B3-D348-4611-9BDB-C5374591D951}" type="slidenum">
              <a:rPr lang="en-US" smtClean="0"/>
              <a:pPr>
                <a:spcAft>
                  <a:spcPts val="600"/>
                </a:spcAft>
              </a:pPr>
              <a:t>5</a:t>
            </a:fld>
            <a:endParaRPr lang="en-US"/>
          </a:p>
        </p:txBody>
      </p:sp>
      <p:pic>
        <p:nvPicPr>
          <p:cNvPr id="7" name="Picture Placeholder 6" descr="Front Page of Registered Partnerships Book">
            <a:extLst>
              <a:ext uri="{FF2B5EF4-FFF2-40B4-BE49-F238E27FC236}">
                <a16:creationId xmlns:a16="http://schemas.microsoft.com/office/drawing/2014/main" id="{890A18FC-CEF1-20B4-3B87-63D671C0200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noFill/>
        </p:spPr>
      </p:pic>
      <p:sp>
        <p:nvSpPr>
          <p:cNvPr id="4" name="Text Placeholder 3">
            <a:extLst>
              <a:ext uri="{FF2B5EF4-FFF2-40B4-BE49-F238E27FC236}">
                <a16:creationId xmlns:a16="http://schemas.microsoft.com/office/drawing/2014/main" id="{F06B76ED-F3B2-FF33-163D-5CE9E62082F0}"/>
              </a:ext>
            </a:extLst>
          </p:cNvPr>
          <p:cNvSpPr>
            <a:spLocks noGrp="1"/>
          </p:cNvSpPr>
          <p:nvPr>
            <p:ph type="body" sz="quarter" idx="12"/>
          </p:nvPr>
        </p:nvSpPr>
        <p:spPr/>
        <p:txBody>
          <a:bodyPr>
            <a:normAutofit/>
          </a:bodyPr>
          <a:lstStyle/>
          <a:p>
            <a:pPr>
              <a:buFont typeface="Arial" panose="020B0604020202020204" pitchFamily="34" charset="0"/>
              <a:buChar char="•"/>
            </a:pPr>
            <a:r>
              <a:rPr lang="en-GB" dirty="0"/>
              <a:t>Comparative study of 16 jurisdictions</a:t>
            </a:r>
          </a:p>
          <a:p>
            <a:pPr>
              <a:buFont typeface="Arial" panose="020B0604020202020204" pitchFamily="34" charset="0"/>
              <a:buChar char="•"/>
            </a:pPr>
            <a:r>
              <a:rPr lang="en-GB" dirty="0"/>
              <a:t>Focusing only on </a:t>
            </a:r>
            <a:r>
              <a:rPr lang="en-GB" b="1" dirty="0"/>
              <a:t>formalised</a:t>
            </a:r>
            <a:r>
              <a:rPr lang="en-GB" dirty="0"/>
              <a:t> relationships beyond marriage</a:t>
            </a:r>
          </a:p>
          <a:p>
            <a:pPr>
              <a:buFont typeface="Arial" panose="020B0604020202020204" pitchFamily="34" charset="0"/>
              <a:buChar char="•"/>
            </a:pPr>
            <a:endParaRPr lang="en-GB" dirty="0"/>
          </a:p>
          <a:p>
            <a:pPr>
              <a:buFont typeface="Arial" panose="020B0604020202020204" pitchFamily="34" charset="0"/>
              <a:buChar char="•"/>
            </a:pPr>
            <a:r>
              <a:rPr lang="en-GB" dirty="0"/>
              <a:t>Different approaches to this type of relationship recognition:</a:t>
            </a:r>
          </a:p>
          <a:p>
            <a:pPr lvl="1">
              <a:buFont typeface="Courier New" panose="02070309020205020404" pitchFamily="49" charset="0"/>
              <a:buChar char="o"/>
            </a:pPr>
            <a:r>
              <a:rPr lang="en-GB" sz="1600" dirty="0"/>
              <a:t>As functional equivalents of marriage (esp. for same-sex couples)</a:t>
            </a:r>
          </a:p>
          <a:p>
            <a:pPr lvl="1">
              <a:buFont typeface="Courier New" panose="02070309020205020404" pitchFamily="49" charset="0"/>
              <a:buChar char="o"/>
            </a:pPr>
            <a:r>
              <a:rPr lang="en-GB" sz="1600" dirty="0"/>
              <a:t>As alternatives to marriage</a:t>
            </a:r>
          </a:p>
          <a:p>
            <a:pPr lvl="1">
              <a:buFont typeface="Courier New" panose="02070309020205020404" pitchFamily="49" charset="0"/>
              <a:buChar char="o"/>
            </a:pPr>
            <a:r>
              <a:rPr lang="en-GB" sz="1600" dirty="0"/>
              <a:t>Extending relationship recognition beyond conjugality</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325AE2A3-2C47-E463-0B71-D4CA91A18DC1}"/>
              </a:ext>
            </a:extLst>
          </p:cNvPr>
          <p:cNvSpPr>
            <a:spLocks noGrp="1"/>
          </p:cNvSpPr>
          <p:nvPr>
            <p:ph type="title"/>
          </p:nvPr>
        </p:nvSpPr>
        <p:spPr/>
        <p:txBody>
          <a:bodyPr>
            <a:normAutofit/>
          </a:bodyPr>
          <a:lstStyle/>
          <a:p>
            <a:r>
              <a:rPr lang="da-DK"/>
              <a:t>2017</a:t>
            </a:r>
          </a:p>
        </p:txBody>
      </p:sp>
    </p:spTree>
    <p:extLst>
      <p:ext uri="{BB962C8B-B14F-4D97-AF65-F5344CB8AC3E}">
        <p14:creationId xmlns:p14="http://schemas.microsoft.com/office/powerpoint/2010/main" val="231136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5637E239-7A69-E315-99B5-CB120F6A29AB}"/>
              </a:ext>
            </a:extLst>
          </p:cNvPr>
          <p:cNvSpPr>
            <a:spLocks noGrp="1"/>
          </p:cNvSpPr>
          <p:nvPr>
            <p:ph type="title"/>
          </p:nvPr>
        </p:nvSpPr>
        <p:spPr>
          <a:xfrm>
            <a:off x="838200" y="643467"/>
            <a:ext cx="2951205" cy="5571066"/>
          </a:xfrm>
        </p:spPr>
        <p:txBody>
          <a:bodyPr>
            <a:normAutofit/>
          </a:bodyPr>
          <a:lstStyle/>
          <a:p>
            <a:r>
              <a:rPr lang="en-GB" sz="3400" dirty="0">
                <a:solidFill>
                  <a:srgbClr val="FFFFFF"/>
                </a:solidFill>
              </a:rPr>
              <a:t>The Legal Status of De Facto Relationships</a:t>
            </a:r>
            <a:br>
              <a:rPr lang="en-GB" sz="3400" dirty="0">
                <a:solidFill>
                  <a:srgbClr val="FFFFFF"/>
                </a:solidFill>
              </a:rPr>
            </a:br>
            <a:r>
              <a:rPr lang="en-GB" sz="2000" dirty="0">
                <a:solidFill>
                  <a:srgbClr val="FFFFFF"/>
                </a:solidFill>
              </a:rPr>
              <a:t>(no fancy cover yet)</a:t>
            </a:r>
            <a:br>
              <a:rPr lang="en-GB" sz="2000" dirty="0">
                <a:solidFill>
                  <a:srgbClr val="FFFFFF"/>
                </a:solidFill>
              </a:rPr>
            </a:br>
            <a:br>
              <a:rPr lang="en-GB" sz="3400" dirty="0">
                <a:solidFill>
                  <a:srgbClr val="FFFFFF"/>
                </a:solidFill>
              </a:rPr>
            </a:br>
            <a:br>
              <a:rPr lang="en-GB" sz="3400" dirty="0">
                <a:solidFill>
                  <a:srgbClr val="FFFFFF"/>
                </a:solidFill>
              </a:rPr>
            </a:br>
            <a:r>
              <a:rPr lang="da-DK" sz="3400" dirty="0">
                <a:solidFill>
                  <a:srgbClr val="FFFFFF"/>
                </a:solidFill>
              </a:rPr>
              <a:t>2023 </a:t>
            </a:r>
            <a:br>
              <a:rPr lang="da-DK" sz="3400" dirty="0">
                <a:solidFill>
                  <a:srgbClr val="FFFFFF"/>
                </a:solidFill>
              </a:rPr>
            </a:br>
            <a:r>
              <a:rPr lang="da-DK" sz="2000" dirty="0">
                <a:solidFill>
                  <a:srgbClr val="FFFFFF"/>
                </a:solidFill>
              </a:rPr>
              <a:t>(fingers </a:t>
            </a:r>
            <a:r>
              <a:rPr lang="da-DK" sz="2000" dirty="0" err="1">
                <a:solidFill>
                  <a:srgbClr val="FFFFFF"/>
                </a:solidFill>
              </a:rPr>
              <a:t>crossed</a:t>
            </a:r>
            <a:r>
              <a:rPr lang="da-DK" sz="2000" dirty="0">
                <a:solidFill>
                  <a:srgbClr val="FFFFFF"/>
                </a:solidFill>
              </a:rPr>
              <a:t>)</a:t>
            </a:r>
          </a:p>
        </p:txBody>
      </p:sp>
      <p:pic>
        <p:nvPicPr>
          <p:cNvPr id="4" name="Picture 3" descr="Icon&#10;&#10;">
            <a:extLst>
              <a:ext uri="{FF2B5EF4-FFF2-40B4-BE49-F238E27FC236}">
                <a16:creationId xmlns:a16="http://schemas.microsoft.com/office/drawing/2014/main" id="{B5C4F098-1A45-36F8-0773-C7EC204E59A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79410" y="5981831"/>
            <a:ext cx="1790700" cy="447675"/>
          </a:xfrm>
          <a:prstGeom prst="rect">
            <a:avLst/>
          </a:prstGeom>
          <a:noFill/>
          <a:ln>
            <a:noFill/>
          </a:ln>
        </p:spPr>
      </p:pic>
      <p:sp>
        <p:nvSpPr>
          <p:cNvPr id="3" name="Text Placeholder 3">
            <a:extLst>
              <a:ext uri="{FF2B5EF4-FFF2-40B4-BE49-F238E27FC236}">
                <a16:creationId xmlns:a16="http://schemas.microsoft.com/office/drawing/2014/main" id="{E0712D1F-009F-BFA2-160B-AE6E93C96425}"/>
              </a:ext>
            </a:extLst>
          </p:cNvPr>
          <p:cNvSpPr txBox="1">
            <a:spLocks/>
          </p:cNvSpPr>
          <p:nvPr/>
        </p:nvSpPr>
        <p:spPr>
          <a:xfrm>
            <a:off x="5634174" y="1019542"/>
            <a:ext cx="5433070" cy="3752115"/>
          </a:xfrm>
          <a:prstGeom prst="rect">
            <a:avLst/>
          </a:prstGeom>
        </p:spPr>
        <p:txBody>
          <a:bodyPr vert="horz" lIns="91440" tIns="45720" rIns="91440" bIns="45720" rtlCol="0" anchor="ctr">
            <a:normAutofit/>
          </a:bodyP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GB" sz="2400" dirty="0"/>
              <a:t>:</a:t>
            </a:r>
          </a:p>
          <a:p>
            <a:pPr lvl="1">
              <a:buFont typeface="Courier New" panose="02070309020205020404" pitchFamily="49" charset="0"/>
              <a:buChar char="o"/>
            </a:pPr>
            <a:r>
              <a:rPr lang="en-GB" sz="2400" dirty="0"/>
              <a:t> A comparative study of 38 jurisdictions from 6 continents</a:t>
            </a:r>
          </a:p>
          <a:p>
            <a:pPr lvl="1">
              <a:buFont typeface="Courier New" panose="02070309020205020404" pitchFamily="49" charset="0"/>
              <a:buChar char="o"/>
            </a:pPr>
            <a:endParaRPr lang="en-GB" sz="2400" dirty="0"/>
          </a:p>
          <a:p>
            <a:pPr lvl="1">
              <a:buFont typeface="Courier New" panose="02070309020205020404" pitchFamily="49" charset="0"/>
              <a:buChar char="o"/>
            </a:pPr>
            <a:r>
              <a:rPr lang="en-GB" sz="2400" dirty="0"/>
              <a:t> Started work on this in 2020</a:t>
            </a:r>
          </a:p>
          <a:p>
            <a:pPr lvl="1">
              <a:buFont typeface="Courier New" panose="02070309020205020404" pitchFamily="49" charset="0"/>
              <a:buChar char="o"/>
            </a:pPr>
            <a:endParaRPr lang="en-GB" sz="1600" dirty="0"/>
          </a:p>
          <a:p>
            <a:pPr lvl="1">
              <a:buFont typeface="Courier New" panose="02070309020205020404" pitchFamily="49" charset="0"/>
              <a:buChar char="o"/>
            </a:pPr>
            <a:endParaRPr lang="en-GB" sz="1600"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98945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solidFill>
                  <a:schemeClr val="tx1"/>
                </a:solidFill>
                <a:latin typeface="Franklin Gothic Medium Cond"/>
              </a:rPr>
              <a:t>Countries Included - I</a:t>
            </a:r>
          </a:p>
        </p:txBody>
      </p:sp>
      <p:sp>
        <p:nvSpPr>
          <p:cNvPr id="27651" name="Rectangle 3"/>
          <p:cNvSpPr>
            <a:spLocks noGrp="1" noChangeArrowheads="1"/>
          </p:cNvSpPr>
          <p:nvPr>
            <p:ph type="body" idx="4294967295"/>
          </p:nvPr>
        </p:nvSpPr>
        <p:spPr>
          <a:xfrm>
            <a:off x="2032720" y="1381245"/>
            <a:ext cx="4063281" cy="4189556"/>
          </a:xfrm>
        </p:spPr>
        <p:txBody>
          <a:bodyPr>
            <a:normAutofit fontScale="25000" lnSpcReduction="20000"/>
          </a:bodyPr>
          <a:lstStyle/>
          <a:p>
            <a:pPr marL="301943" lvl="1" indent="0">
              <a:buNone/>
            </a:pPr>
            <a:r>
              <a:rPr lang="en-US" sz="8400" b="1" u="sng" dirty="0">
                <a:latin typeface="Franklin Gothic Medium Cond"/>
              </a:rPr>
              <a:t>Europe</a:t>
            </a:r>
          </a:p>
          <a:p>
            <a:pPr marL="301943" lvl="1" indent="0">
              <a:buNone/>
            </a:pPr>
            <a:endParaRPr lang="en-US" sz="2400" dirty="0">
              <a:latin typeface="Franklin Gothic Medium Cond"/>
            </a:endParaRPr>
          </a:p>
          <a:p>
            <a:pPr lvl="1">
              <a:buFont typeface="Wingdings" pitchFamily="2" charset="2"/>
              <a:buChar char="§"/>
            </a:pPr>
            <a:r>
              <a:rPr lang="en-US" sz="8000" dirty="0">
                <a:latin typeface="Franklin Gothic Medium Cond"/>
              </a:rPr>
              <a:t>Belgium </a:t>
            </a:r>
            <a:r>
              <a:rPr lang="en-US" sz="6400" dirty="0">
                <a:latin typeface="Franklin Gothic Medium Cond"/>
              </a:rPr>
              <a:t>– Prof. Geoffrey Willems </a:t>
            </a:r>
          </a:p>
          <a:p>
            <a:pPr lvl="1">
              <a:buFont typeface="Wingdings" pitchFamily="2" charset="2"/>
              <a:buChar char="§"/>
            </a:pPr>
            <a:r>
              <a:rPr lang="en-US" sz="8000" dirty="0">
                <a:latin typeface="Franklin Gothic Medium Cond"/>
              </a:rPr>
              <a:t>Croatia </a:t>
            </a:r>
            <a:r>
              <a:rPr lang="en-US" sz="6400" dirty="0">
                <a:latin typeface="Franklin Gothic Medium Cond"/>
              </a:rPr>
              <a:t>– Prof. </a:t>
            </a:r>
            <a:r>
              <a:rPr lang="en-US" sz="6400" dirty="0" err="1">
                <a:latin typeface="Franklin Gothic Medium Cond"/>
              </a:rPr>
              <a:t>Branka</a:t>
            </a:r>
            <a:r>
              <a:rPr lang="en-US" sz="6400" dirty="0">
                <a:latin typeface="Franklin Gothic Medium Cond"/>
              </a:rPr>
              <a:t> </a:t>
            </a:r>
            <a:r>
              <a:rPr lang="en-US" sz="6400" dirty="0" err="1">
                <a:latin typeface="Franklin Gothic Medium Cond"/>
              </a:rPr>
              <a:t>Resetar</a:t>
            </a:r>
            <a:r>
              <a:rPr lang="en-US" sz="6400" dirty="0">
                <a:latin typeface="Franklin Gothic Medium Cond"/>
              </a:rPr>
              <a:t> &amp; Dr </a:t>
            </a:r>
            <a:r>
              <a:rPr lang="en-US" sz="6400" dirty="0" err="1">
                <a:latin typeface="Franklin Gothic Medium Cond"/>
              </a:rPr>
              <a:t>Nataša</a:t>
            </a:r>
            <a:r>
              <a:rPr lang="en-US" sz="6400" dirty="0">
                <a:latin typeface="Franklin Gothic Medium Cond"/>
              </a:rPr>
              <a:t> </a:t>
            </a:r>
            <a:r>
              <a:rPr lang="en-US" sz="6400" dirty="0" err="1">
                <a:latin typeface="Franklin Gothic Medium Cond"/>
              </a:rPr>
              <a:t>Lucić</a:t>
            </a:r>
            <a:r>
              <a:rPr lang="en-US" sz="6400" dirty="0">
                <a:latin typeface="Franklin Gothic Medium Cond"/>
              </a:rPr>
              <a:t> </a:t>
            </a:r>
          </a:p>
          <a:p>
            <a:pPr lvl="1">
              <a:buFont typeface="Wingdings" pitchFamily="2" charset="2"/>
              <a:buChar char="§"/>
            </a:pPr>
            <a:r>
              <a:rPr lang="en-US" sz="8000" dirty="0">
                <a:latin typeface="Franklin Gothic Medium Cond"/>
              </a:rPr>
              <a:t>England &amp; Wales </a:t>
            </a:r>
            <a:r>
              <a:rPr lang="en-US" sz="6400" dirty="0">
                <a:latin typeface="Franklin Gothic Medium Cond"/>
              </a:rPr>
              <a:t>– Prof. Jo Miles </a:t>
            </a:r>
          </a:p>
          <a:p>
            <a:pPr lvl="1">
              <a:buFont typeface="Wingdings" pitchFamily="2" charset="2"/>
              <a:buChar char="§"/>
            </a:pPr>
            <a:r>
              <a:rPr lang="en-US" sz="8000" dirty="0">
                <a:latin typeface="Franklin Gothic Medium Cond"/>
              </a:rPr>
              <a:t>France </a:t>
            </a:r>
            <a:r>
              <a:rPr lang="en-US" sz="6400" dirty="0">
                <a:latin typeface="Franklin Gothic Medium Cond"/>
              </a:rPr>
              <a:t>– Prof. Lukas </a:t>
            </a:r>
            <a:r>
              <a:rPr lang="en-US" sz="6400" dirty="0" err="1">
                <a:latin typeface="Franklin Gothic Medium Cond"/>
              </a:rPr>
              <a:t>Rass</a:t>
            </a:r>
            <a:r>
              <a:rPr lang="en-US" sz="6400" dirty="0">
                <a:latin typeface="Franklin Gothic Medium Cond"/>
              </a:rPr>
              <a:t> Masson</a:t>
            </a:r>
          </a:p>
          <a:p>
            <a:pPr lvl="1">
              <a:buFont typeface="Wingdings" pitchFamily="2" charset="2"/>
              <a:buChar char="§"/>
            </a:pPr>
            <a:r>
              <a:rPr lang="en-US" sz="8000" dirty="0">
                <a:latin typeface="Franklin Gothic Medium Cond"/>
              </a:rPr>
              <a:t>Germany </a:t>
            </a:r>
            <a:r>
              <a:rPr lang="en-US" sz="6400" dirty="0">
                <a:latin typeface="Franklin Gothic Medium Cond"/>
              </a:rPr>
              <a:t>– Prof. Anatol Dutta &amp; Dr Charlotte Wendland</a:t>
            </a:r>
            <a:r>
              <a:rPr lang="en-US" sz="8000" dirty="0">
                <a:latin typeface="Franklin Gothic Medium Cond"/>
              </a:rPr>
              <a:t>	</a:t>
            </a:r>
          </a:p>
          <a:p>
            <a:pPr lvl="1">
              <a:buFont typeface="Wingdings" pitchFamily="2" charset="2"/>
              <a:buChar char="§"/>
            </a:pPr>
            <a:r>
              <a:rPr lang="en-US" sz="8000" dirty="0">
                <a:latin typeface="Franklin Gothic Medium Cond"/>
              </a:rPr>
              <a:t>Greece </a:t>
            </a:r>
            <a:r>
              <a:rPr lang="en-US" sz="6400" dirty="0">
                <a:latin typeface="Franklin Gothic Medium Cond"/>
              </a:rPr>
              <a:t>– Dr Dafni Lima </a:t>
            </a:r>
            <a:r>
              <a:rPr lang="en-US" sz="8000" dirty="0">
                <a:latin typeface="Franklin Gothic Medium Cond"/>
              </a:rPr>
              <a:t>	</a:t>
            </a:r>
          </a:p>
          <a:p>
            <a:pPr lvl="1">
              <a:buFont typeface="Wingdings" pitchFamily="2" charset="2"/>
              <a:buChar char="§"/>
            </a:pPr>
            <a:r>
              <a:rPr lang="en-US" sz="8000" dirty="0">
                <a:latin typeface="Franklin Gothic Medium Cond"/>
              </a:rPr>
              <a:t>Ireland </a:t>
            </a:r>
            <a:r>
              <a:rPr lang="en-US" sz="6400" dirty="0">
                <a:latin typeface="Franklin Gothic Medium Cond"/>
              </a:rPr>
              <a:t>– Dr Kathryn O’Sullivan </a:t>
            </a:r>
          </a:p>
          <a:p>
            <a:pPr lvl="1">
              <a:buFont typeface="Wingdings" pitchFamily="2" charset="2"/>
              <a:buChar char="§"/>
            </a:pPr>
            <a:r>
              <a:rPr lang="en-US" sz="8000" dirty="0">
                <a:latin typeface="Franklin Gothic Medium Cond"/>
              </a:rPr>
              <a:t>Italy </a:t>
            </a:r>
            <a:r>
              <a:rPr lang="en-US" sz="6400" dirty="0">
                <a:latin typeface="Franklin Gothic Medium Cond"/>
              </a:rPr>
              <a:t>– Prof. Stefania </a:t>
            </a:r>
            <a:r>
              <a:rPr lang="en-US" sz="6400" dirty="0" err="1">
                <a:latin typeface="Franklin Gothic Medium Cond"/>
              </a:rPr>
              <a:t>Stefanelli</a:t>
            </a:r>
            <a:r>
              <a:rPr lang="en-US" sz="6400" dirty="0">
                <a:latin typeface="Franklin Gothic Medium Cond"/>
              </a:rPr>
              <a:t> </a:t>
            </a:r>
            <a:r>
              <a:rPr lang="en-US" sz="8000" dirty="0">
                <a:latin typeface="Franklin Gothic Medium Cond"/>
              </a:rPr>
              <a:t>	</a:t>
            </a:r>
          </a:p>
          <a:p>
            <a:pPr lvl="1">
              <a:buFont typeface="Wingdings" pitchFamily="2" charset="2"/>
              <a:buChar char="§"/>
            </a:pPr>
            <a:r>
              <a:rPr lang="en-US" sz="8000" dirty="0">
                <a:latin typeface="Franklin Gothic Medium Cond"/>
              </a:rPr>
              <a:t>Malta </a:t>
            </a:r>
            <a:r>
              <a:rPr lang="en-US" sz="6400" dirty="0">
                <a:latin typeface="Franklin Gothic Medium Cond"/>
              </a:rPr>
              <a:t>– Dr Ann Marie Mangion </a:t>
            </a:r>
            <a:r>
              <a:rPr lang="en-US" sz="8000" dirty="0">
                <a:latin typeface="Franklin Gothic Medium Cond"/>
              </a:rPr>
              <a:t>	</a:t>
            </a:r>
          </a:p>
          <a:p>
            <a:pPr lvl="1">
              <a:buFont typeface="Wingdings" pitchFamily="2" charset="2"/>
              <a:buChar char="§"/>
            </a:pPr>
            <a:r>
              <a:rPr lang="en-US" sz="8000" dirty="0">
                <a:latin typeface="Franklin Gothic Medium Cond"/>
              </a:rPr>
              <a:t>Netherlands </a:t>
            </a:r>
            <a:r>
              <a:rPr lang="en-US" sz="6400" dirty="0">
                <a:latin typeface="Franklin Gothic Medium Cond"/>
              </a:rPr>
              <a:t>– Prof. Wendy </a:t>
            </a:r>
            <a:r>
              <a:rPr lang="en-US" sz="6400" dirty="0" err="1">
                <a:latin typeface="Franklin Gothic Medium Cond"/>
              </a:rPr>
              <a:t>Schrama</a:t>
            </a:r>
            <a:r>
              <a:rPr lang="en-US" sz="6400" dirty="0">
                <a:latin typeface="Franklin Gothic Medium Cond"/>
              </a:rPr>
              <a:t> 	</a:t>
            </a:r>
          </a:p>
          <a:p>
            <a:pPr lvl="1">
              <a:buFont typeface="Wingdings" pitchFamily="2" charset="2"/>
              <a:buChar char="§"/>
            </a:pPr>
            <a:r>
              <a:rPr lang="en-US" sz="8000" dirty="0">
                <a:latin typeface="Franklin Gothic Medium Cond"/>
              </a:rPr>
              <a:t>Norway </a:t>
            </a:r>
            <a:r>
              <a:rPr lang="en-US" sz="6400" dirty="0">
                <a:latin typeface="Franklin Gothic Medium Cond"/>
              </a:rPr>
              <a:t>– Prof. Tone Sverdrup </a:t>
            </a:r>
            <a:r>
              <a:rPr lang="en-US" sz="8000" dirty="0">
                <a:latin typeface="Franklin Gothic Medium Cond"/>
              </a:rPr>
              <a:t>	</a:t>
            </a:r>
          </a:p>
          <a:p>
            <a:pPr lvl="1">
              <a:buFont typeface="Wingdings" pitchFamily="2" charset="2"/>
              <a:buChar char="§"/>
            </a:pPr>
            <a:r>
              <a:rPr lang="en-US" sz="8000" dirty="0">
                <a:latin typeface="Franklin Gothic Medium Cond"/>
              </a:rPr>
              <a:t>Poland </a:t>
            </a:r>
            <a:r>
              <a:rPr lang="en-US" sz="6400" dirty="0">
                <a:latin typeface="Franklin Gothic Medium Cond"/>
              </a:rPr>
              <a:t>– Prof. Arkadiusz </a:t>
            </a:r>
            <a:r>
              <a:rPr lang="en-US" sz="6400" dirty="0" err="1">
                <a:latin typeface="Franklin Gothic Medium Cond"/>
              </a:rPr>
              <a:t>Wudarski</a:t>
            </a:r>
            <a:r>
              <a:rPr lang="en-US" sz="6400" dirty="0">
                <a:latin typeface="Franklin Gothic Medium Cond"/>
              </a:rPr>
              <a:t> </a:t>
            </a:r>
            <a:r>
              <a:rPr lang="en-US" sz="8000" dirty="0">
                <a:latin typeface="Franklin Gothic Medium Cond"/>
              </a:rPr>
              <a:t>	</a:t>
            </a:r>
          </a:p>
          <a:p>
            <a:pPr lvl="1">
              <a:buFont typeface="Wingdings" pitchFamily="2" charset="2"/>
              <a:buChar char="§"/>
            </a:pPr>
            <a:endParaRPr lang="en-US" sz="2400"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
        <p:nvSpPr>
          <p:cNvPr id="3" name="Rectangle 3">
            <a:extLst>
              <a:ext uri="{FF2B5EF4-FFF2-40B4-BE49-F238E27FC236}">
                <a16:creationId xmlns:a16="http://schemas.microsoft.com/office/drawing/2014/main" id="{44064A5D-C195-4D7F-AD63-A622F3096A57}"/>
              </a:ext>
            </a:extLst>
          </p:cNvPr>
          <p:cNvSpPr txBox="1">
            <a:spLocks noChangeArrowheads="1"/>
          </p:cNvSpPr>
          <p:nvPr/>
        </p:nvSpPr>
        <p:spPr>
          <a:xfrm>
            <a:off x="5735961" y="1381245"/>
            <a:ext cx="4063281" cy="4608512"/>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a:buClr>
                <a:srgbClr val="31B6FD"/>
              </a:buClr>
              <a:buNone/>
            </a:pP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Portugal </a:t>
            </a:r>
            <a:r>
              <a:rPr lang="en-US" sz="6400" dirty="0">
                <a:solidFill>
                  <a:srgbClr val="073E87"/>
                </a:solidFill>
                <a:latin typeface="Franklin Gothic Medium Cond"/>
              </a:rPr>
              <a:t>– Prof. </a:t>
            </a:r>
            <a:r>
              <a:rPr lang="en-US" sz="6400" dirty="0" err="1">
                <a:solidFill>
                  <a:srgbClr val="073E87"/>
                </a:solidFill>
                <a:latin typeface="Franklin Gothic Medium Cond"/>
              </a:rPr>
              <a:t>Rute</a:t>
            </a:r>
            <a:r>
              <a:rPr lang="en-US" sz="6400" dirty="0">
                <a:solidFill>
                  <a:srgbClr val="073E87"/>
                </a:solidFill>
                <a:latin typeface="Franklin Gothic Medium Cond"/>
              </a:rPr>
              <a:t> Teixeira Pedro </a:t>
            </a:r>
          </a:p>
          <a:p>
            <a:pPr lvl="1">
              <a:buClr>
                <a:srgbClr val="31B6FD"/>
              </a:buClr>
              <a:buFont typeface="Wingdings" pitchFamily="2" charset="2"/>
              <a:buChar char="§"/>
            </a:pPr>
            <a:r>
              <a:rPr lang="en-US" sz="8000" dirty="0">
                <a:solidFill>
                  <a:srgbClr val="073E87"/>
                </a:solidFill>
                <a:latin typeface="Franklin Gothic Medium Cond"/>
              </a:rPr>
              <a:t>Scotland </a:t>
            </a:r>
            <a:r>
              <a:rPr lang="en-US" sz="6400" dirty="0">
                <a:solidFill>
                  <a:srgbClr val="073E87"/>
                </a:solidFill>
                <a:latin typeface="Franklin Gothic Medium Cond"/>
              </a:rPr>
              <a:t>– Prof. Kenneth </a:t>
            </a:r>
            <a:r>
              <a:rPr lang="en-US" sz="6400" dirty="0" err="1">
                <a:solidFill>
                  <a:srgbClr val="073E87"/>
                </a:solidFill>
                <a:latin typeface="Franklin Gothic Medium Cond"/>
              </a:rPr>
              <a:t>McK</a:t>
            </a:r>
            <a:r>
              <a:rPr lang="en-US" sz="6400" dirty="0">
                <a:solidFill>
                  <a:srgbClr val="073E87"/>
                </a:solidFill>
                <a:latin typeface="Franklin Gothic Medium Cond"/>
              </a:rPr>
              <a:t> Norrie </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Slovenia </a:t>
            </a:r>
            <a:r>
              <a:rPr lang="en-US" sz="6400" dirty="0">
                <a:solidFill>
                  <a:srgbClr val="073E87"/>
                </a:solidFill>
                <a:latin typeface="Franklin Gothic Medium Cond"/>
              </a:rPr>
              <a:t>– Prof. Barbara Novak</a:t>
            </a:r>
          </a:p>
          <a:p>
            <a:pPr lvl="1">
              <a:buClr>
                <a:srgbClr val="31B6FD"/>
              </a:buClr>
              <a:buFont typeface="Wingdings" pitchFamily="2" charset="2"/>
              <a:buChar char="§"/>
            </a:pPr>
            <a:r>
              <a:rPr lang="en-US" sz="8000" dirty="0">
                <a:solidFill>
                  <a:srgbClr val="073E87"/>
                </a:solidFill>
                <a:latin typeface="Franklin Gothic Medium Cond"/>
              </a:rPr>
              <a:t>Spain</a:t>
            </a:r>
            <a:r>
              <a:rPr lang="en-US" sz="6400" dirty="0">
                <a:solidFill>
                  <a:srgbClr val="073E87"/>
                </a:solidFill>
                <a:latin typeface="Franklin Gothic Medium Cond"/>
              </a:rPr>
              <a:t> – Prof. </a:t>
            </a:r>
            <a:r>
              <a:rPr lang="en-US" sz="6400" dirty="0" err="1">
                <a:solidFill>
                  <a:srgbClr val="073E87"/>
                </a:solidFill>
                <a:latin typeface="Franklin Gothic Medium Cond"/>
              </a:rPr>
              <a:t>Josep</a:t>
            </a:r>
            <a:r>
              <a:rPr lang="en-US" sz="6400" dirty="0">
                <a:solidFill>
                  <a:srgbClr val="073E87"/>
                </a:solidFill>
                <a:latin typeface="Franklin Gothic Medium Cond"/>
              </a:rPr>
              <a:t> Ferrer </a:t>
            </a:r>
            <a:r>
              <a:rPr lang="en-US" sz="6400" dirty="0" err="1">
                <a:solidFill>
                  <a:srgbClr val="073E87"/>
                </a:solidFill>
                <a:latin typeface="Franklin Gothic Medium Cond"/>
              </a:rPr>
              <a:t>Riba</a:t>
            </a:r>
            <a:endParaRPr lang="en-US" sz="6400" dirty="0">
              <a:solidFill>
                <a:srgbClr val="073E87"/>
              </a:solidFill>
              <a:latin typeface="Franklin Gothic Medium Cond"/>
            </a:endParaRPr>
          </a:p>
          <a:p>
            <a:pPr lvl="1">
              <a:buClr>
                <a:srgbClr val="31B6FD"/>
              </a:buClr>
              <a:buFont typeface="Wingdings" pitchFamily="2" charset="2"/>
              <a:buChar char="§"/>
            </a:pPr>
            <a:r>
              <a:rPr lang="en-US" sz="8000" dirty="0">
                <a:solidFill>
                  <a:srgbClr val="073E87"/>
                </a:solidFill>
                <a:latin typeface="Franklin Gothic Medium Cond"/>
              </a:rPr>
              <a:t>Sweden </a:t>
            </a:r>
            <a:r>
              <a:rPr lang="en-US" sz="6400" dirty="0">
                <a:solidFill>
                  <a:srgbClr val="073E87"/>
                </a:solidFill>
                <a:latin typeface="Franklin Gothic Medium Cond"/>
              </a:rPr>
              <a:t>– Prof. Margareta </a:t>
            </a:r>
            <a:r>
              <a:rPr lang="en-US" sz="6400" dirty="0" err="1">
                <a:solidFill>
                  <a:srgbClr val="073E87"/>
                </a:solidFill>
                <a:latin typeface="Franklin Gothic Medium Cond"/>
              </a:rPr>
              <a:t>Brattström</a:t>
            </a:r>
            <a:r>
              <a:rPr lang="en-US" sz="6400" dirty="0">
                <a:solidFill>
                  <a:srgbClr val="073E87"/>
                </a:solidFill>
                <a:latin typeface="Franklin Gothic Medium Cond"/>
              </a:rPr>
              <a:t> </a:t>
            </a:r>
          </a:p>
          <a:p>
            <a:pPr lvl="1">
              <a:buClr>
                <a:srgbClr val="31B6FD"/>
              </a:buClr>
              <a:buFont typeface="Wingdings" pitchFamily="2" charset="2"/>
              <a:buChar char="§"/>
            </a:pPr>
            <a:endParaRPr lang="en-US" sz="8000" dirty="0">
              <a:solidFill>
                <a:srgbClr val="073E87"/>
              </a:solidFill>
              <a:latin typeface="Franklin Gothic Medium Cond"/>
            </a:endParaRPr>
          </a:p>
          <a:p>
            <a:pPr marL="301943" lvl="1" indent="0">
              <a:buClr>
                <a:srgbClr val="31B6FD"/>
              </a:buClr>
              <a:buNone/>
            </a:pPr>
            <a:r>
              <a:rPr lang="en-US" sz="8000" b="1" u="sng" dirty="0">
                <a:solidFill>
                  <a:srgbClr val="073E87"/>
                </a:solidFill>
                <a:latin typeface="Franklin Gothic Medium Cond"/>
              </a:rPr>
              <a:t>Asia</a:t>
            </a:r>
            <a:endParaRPr lang="en-US" sz="8000" dirty="0">
              <a:solidFill>
                <a:srgbClr val="073E87"/>
              </a:solidFill>
              <a:latin typeface="Franklin Gothic Medium Cond"/>
            </a:endParaRPr>
          </a:p>
          <a:p>
            <a:pPr lvl="1">
              <a:buClr>
                <a:srgbClr val="31B6FD"/>
              </a:buClr>
              <a:buFont typeface="Wingdings" pitchFamily="2" charset="2"/>
              <a:buChar char="§"/>
            </a:pPr>
            <a:r>
              <a:rPr lang="en-US" sz="8000" dirty="0">
                <a:solidFill>
                  <a:srgbClr val="073E87"/>
                </a:solidFill>
                <a:latin typeface="Franklin Gothic Medium Cond"/>
              </a:rPr>
              <a:t>India </a:t>
            </a:r>
            <a:r>
              <a:rPr lang="en-US" sz="6400" dirty="0">
                <a:solidFill>
                  <a:srgbClr val="073E87"/>
                </a:solidFill>
                <a:latin typeface="Franklin Gothic Medium Cond"/>
              </a:rPr>
              <a:t>– </a:t>
            </a:r>
            <a:r>
              <a:rPr lang="en-US" sz="6400" dirty="0" err="1">
                <a:solidFill>
                  <a:srgbClr val="073E87"/>
                </a:solidFill>
                <a:latin typeface="Franklin Gothic Medium Cond"/>
              </a:rPr>
              <a:t>Sanskriti</a:t>
            </a:r>
            <a:r>
              <a:rPr lang="en-US" sz="6400" dirty="0">
                <a:solidFill>
                  <a:srgbClr val="073E87"/>
                </a:solidFill>
                <a:latin typeface="Franklin Gothic Medium Cond"/>
              </a:rPr>
              <a:t> </a:t>
            </a:r>
            <a:r>
              <a:rPr lang="en-US" sz="6400" dirty="0" err="1">
                <a:solidFill>
                  <a:srgbClr val="073E87"/>
                </a:solidFill>
                <a:latin typeface="Franklin Gothic Medium Cond"/>
              </a:rPr>
              <a:t>Sanghi</a:t>
            </a:r>
            <a:r>
              <a:rPr lang="en-US" sz="6400" dirty="0">
                <a:solidFill>
                  <a:srgbClr val="073E87"/>
                </a:solidFill>
                <a:latin typeface="Franklin Gothic Medium Cond"/>
              </a:rPr>
              <a:t> </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Israel </a:t>
            </a:r>
            <a:r>
              <a:rPr lang="en-US" sz="6400" dirty="0">
                <a:solidFill>
                  <a:srgbClr val="073E87"/>
                </a:solidFill>
                <a:latin typeface="Franklin Gothic Medium Cond"/>
              </a:rPr>
              <a:t>– Dr. Sharon </a:t>
            </a:r>
            <a:r>
              <a:rPr lang="en-US" sz="6400" dirty="0" err="1">
                <a:solidFill>
                  <a:srgbClr val="073E87"/>
                </a:solidFill>
                <a:latin typeface="Franklin Gothic Medium Cond"/>
              </a:rPr>
              <a:t>Shakargy</a:t>
            </a:r>
            <a:r>
              <a:rPr lang="en-US" sz="6400" dirty="0">
                <a:solidFill>
                  <a:srgbClr val="073E87"/>
                </a:solidFill>
                <a:latin typeface="Franklin Gothic Medium Cond"/>
              </a:rPr>
              <a:t> </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Japan </a:t>
            </a:r>
            <a:r>
              <a:rPr lang="en-US" sz="6400" dirty="0">
                <a:solidFill>
                  <a:srgbClr val="073E87"/>
                </a:solidFill>
                <a:latin typeface="Franklin Gothic Medium Cond"/>
              </a:rPr>
              <a:t>– Prof. Yuko </a:t>
            </a:r>
            <a:r>
              <a:rPr lang="en-US" sz="6400" dirty="0" err="1">
                <a:solidFill>
                  <a:srgbClr val="073E87"/>
                </a:solidFill>
                <a:latin typeface="Franklin Gothic Medium Cond"/>
              </a:rPr>
              <a:t>Nishitani</a:t>
            </a:r>
            <a:r>
              <a:rPr lang="en-US" sz="64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Macau </a:t>
            </a:r>
            <a:r>
              <a:rPr lang="en-US" sz="6400" dirty="0">
                <a:solidFill>
                  <a:srgbClr val="073E87"/>
                </a:solidFill>
                <a:latin typeface="Franklin Gothic Medium Cond"/>
              </a:rPr>
              <a:t>– Prof. </a:t>
            </a:r>
            <a:r>
              <a:rPr lang="en-US" sz="6400" dirty="0" err="1">
                <a:solidFill>
                  <a:srgbClr val="073E87"/>
                </a:solidFill>
                <a:latin typeface="Franklin Gothic Medium Cond"/>
              </a:rPr>
              <a:t>Guangjian</a:t>
            </a:r>
            <a:r>
              <a:rPr lang="en-US" sz="6400" dirty="0">
                <a:solidFill>
                  <a:srgbClr val="073E87"/>
                </a:solidFill>
                <a:latin typeface="Franklin Gothic Medium Cond"/>
              </a:rPr>
              <a:t> Tu &amp; Dr Cheng Hang Leong</a:t>
            </a:r>
          </a:p>
          <a:p>
            <a:pPr lvl="1">
              <a:buClr>
                <a:srgbClr val="31B6FD"/>
              </a:buClr>
              <a:buFont typeface="Wingdings" pitchFamily="2" charset="2"/>
              <a:buChar char="§"/>
            </a:pPr>
            <a:r>
              <a:rPr lang="en-US" sz="8000" dirty="0">
                <a:solidFill>
                  <a:srgbClr val="073E87"/>
                </a:solidFill>
                <a:latin typeface="Franklin Gothic Medium Cond"/>
              </a:rPr>
              <a:t>PR China </a:t>
            </a:r>
            <a:r>
              <a:rPr lang="en-US" sz="6400" dirty="0">
                <a:solidFill>
                  <a:srgbClr val="073E87"/>
                </a:solidFill>
                <a:latin typeface="Franklin Gothic Medium Cond"/>
              </a:rPr>
              <a:t>– Dr. </a:t>
            </a:r>
            <a:r>
              <a:rPr lang="en-US" sz="6400" dirty="0" err="1">
                <a:solidFill>
                  <a:srgbClr val="073E87"/>
                </a:solidFill>
                <a:latin typeface="Franklin Gothic Medium Cond"/>
              </a:rPr>
              <a:t>Jianghao</a:t>
            </a:r>
            <a:r>
              <a:rPr lang="en-US" sz="6400" dirty="0">
                <a:solidFill>
                  <a:srgbClr val="073E87"/>
                </a:solidFill>
                <a:latin typeface="Franklin Gothic Medium Cond"/>
              </a:rPr>
              <a:t> Xia </a:t>
            </a:r>
            <a:r>
              <a:rPr lang="en-US" sz="8000" dirty="0">
                <a:solidFill>
                  <a:srgbClr val="073E87"/>
                </a:solidFill>
                <a:latin typeface="Franklin Gothic Medium Cond"/>
              </a:rPr>
              <a:t>		</a:t>
            </a:r>
            <a:endParaRPr lang="en-US" sz="2400" dirty="0">
              <a:solidFill>
                <a:srgbClr val="073E87"/>
              </a:solidFill>
              <a:latin typeface="Franklin Gothic Medium Cond"/>
            </a:endParaRPr>
          </a:p>
        </p:txBody>
      </p:sp>
    </p:spTree>
    <p:extLst>
      <p:ext uri="{BB962C8B-B14F-4D97-AF65-F5344CB8AC3E}">
        <p14:creationId xmlns:p14="http://schemas.microsoft.com/office/powerpoint/2010/main" val="229736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200" b="1" dirty="0">
                <a:solidFill>
                  <a:schemeClr val="tx1"/>
                </a:solidFill>
                <a:latin typeface="Franklin Gothic Medium Cond"/>
              </a:rPr>
              <a:t>Countries Included - II</a:t>
            </a:r>
          </a:p>
        </p:txBody>
      </p:sp>
      <p:sp>
        <p:nvSpPr>
          <p:cNvPr id="27651" name="Rectangle 3"/>
          <p:cNvSpPr>
            <a:spLocks noGrp="1" noChangeArrowheads="1"/>
          </p:cNvSpPr>
          <p:nvPr>
            <p:ph type="body" idx="4294967295"/>
          </p:nvPr>
        </p:nvSpPr>
        <p:spPr>
          <a:xfrm>
            <a:off x="2032720" y="1381245"/>
            <a:ext cx="4063281" cy="4189556"/>
          </a:xfrm>
        </p:spPr>
        <p:txBody>
          <a:bodyPr>
            <a:normAutofit fontScale="25000" lnSpcReduction="20000"/>
          </a:bodyPr>
          <a:lstStyle/>
          <a:p>
            <a:pPr marL="301943" lvl="1" indent="0">
              <a:buNone/>
            </a:pPr>
            <a:r>
              <a:rPr lang="en-US" sz="8400" b="1" u="sng" dirty="0">
                <a:latin typeface="Franklin Gothic Medium Cond"/>
              </a:rPr>
              <a:t>Oceania</a:t>
            </a:r>
            <a:endParaRPr lang="en-US" sz="8800" dirty="0">
              <a:latin typeface="Franklin Gothic Medium Cond"/>
            </a:endParaRPr>
          </a:p>
          <a:p>
            <a:pPr lvl="1">
              <a:buFont typeface="Wingdings" pitchFamily="2" charset="2"/>
              <a:buChar char="§"/>
            </a:pPr>
            <a:r>
              <a:rPr lang="en-US" sz="8000" dirty="0">
                <a:latin typeface="Franklin Gothic Medium Cond"/>
              </a:rPr>
              <a:t>Australia </a:t>
            </a:r>
            <a:r>
              <a:rPr lang="en-US" sz="6400" dirty="0">
                <a:latin typeface="Franklin Gothic Medium Cond"/>
              </a:rPr>
              <a:t>– Prof. Lisa Young </a:t>
            </a:r>
            <a:r>
              <a:rPr lang="en-US" sz="8000" dirty="0">
                <a:latin typeface="Franklin Gothic Medium Cond"/>
              </a:rPr>
              <a:t>	</a:t>
            </a:r>
          </a:p>
          <a:p>
            <a:pPr lvl="1">
              <a:buFont typeface="Wingdings" pitchFamily="2" charset="2"/>
              <a:buChar char="§"/>
            </a:pPr>
            <a:r>
              <a:rPr lang="en-US" sz="8000" dirty="0">
                <a:latin typeface="Franklin Gothic Medium Cond"/>
              </a:rPr>
              <a:t>New Zealand </a:t>
            </a:r>
            <a:r>
              <a:rPr lang="en-US" sz="6400" dirty="0">
                <a:latin typeface="Franklin Gothic Medium Cond"/>
              </a:rPr>
              <a:t>– Prof. Margaret Briggs</a:t>
            </a:r>
          </a:p>
          <a:p>
            <a:pPr lvl="1">
              <a:buFont typeface="Wingdings" pitchFamily="2" charset="2"/>
              <a:buChar char="§"/>
            </a:pPr>
            <a:r>
              <a:rPr lang="en-US" sz="8000" dirty="0">
                <a:latin typeface="Franklin Gothic Medium Cond"/>
              </a:rPr>
              <a:t>Fiji </a:t>
            </a:r>
            <a:r>
              <a:rPr lang="en-US" sz="6400" dirty="0">
                <a:latin typeface="Franklin Gothic Medium Cond"/>
              </a:rPr>
              <a:t>– Prof. Jennifer Corrin </a:t>
            </a:r>
            <a:r>
              <a:rPr lang="en-US" sz="8000" dirty="0">
                <a:latin typeface="Franklin Gothic Medium Cond"/>
              </a:rPr>
              <a:t>	</a:t>
            </a:r>
          </a:p>
          <a:p>
            <a:pPr lvl="1">
              <a:buFont typeface="Wingdings" pitchFamily="2" charset="2"/>
              <a:buChar char="§"/>
            </a:pPr>
            <a:r>
              <a:rPr lang="en-US" sz="8000" dirty="0">
                <a:latin typeface="Franklin Gothic Medium Cond"/>
              </a:rPr>
              <a:t>Vanuatu &amp; Solomon Islands </a:t>
            </a:r>
            <a:r>
              <a:rPr lang="en-US" sz="6400" dirty="0">
                <a:latin typeface="Franklin Gothic Medium Cond"/>
              </a:rPr>
              <a:t>– Prof. Jennifer Corrin 	</a:t>
            </a:r>
          </a:p>
          <a:p>
            <a:pPr marL="301943" lvl="1" indent="0">
              <a:buNone/>
            </a:pPr>
            <a:endParaRPr lang="en-US" sz="8800" dirty="0">
              <a:latin typeface="Franklin Gothic Medium Cond"/>
            </a:endParaRPr>
          </a:p>
          <a:p>
            <a:pPr marL="301943" lvl="1" indent="0">
              <a:buNone/>
            </a:pPr>
            <a:r>
              <a:rPr lang="en-US" sz="8400" b="1" u="sng" dirty="0">
                <a:latin typeface="Franklin Gothic Medium Cond"/>
              </a:rPr>
              <a:t>North America</a:t>
            </a:r>
          </a:p>
          <a:p>
            <a:pPr lvl="1">
              <a:buFont typeface="Wingdings" pitchFamily="2" charset="2"/>
              <a:buChar char="§"/>
            </a:pPr>
            <a:r>
              <a:rPr lang="en-US" sz="8000" dirty="0">
                <a:latin typeface="Franklin Gothic Medium Cond"/>
              </a:rPr>
              <a:t>Canada </a:t>
            </a:r>
            <a:r>
              <a:rPr lang="en-US" sz="6400" dirty="0">
                <a:latin typeface="Franklin Gothic Medium Cond"/>
              </a:rPr>
              <a:t>– Prof. Robert </a:t>
            </a:r>
            <a:r>
              <a:rPr lang="en-US" sz="6400" dirty="0" err="1">
                <a:latin typeface="Franklin Gothic Medium Cond"/>
              </a:rPr>
              <a:t>Leckey</a:t>
            </a:r>
            <a:r>
              <a:rPr lang="en-US" sz="6400" dirty="0">
                <a:latin typeface="Franklin Gothic Medium Cond"/>
              </a:rPr>
              <a:t> </a:t>
            </a:r>
            <a:r>
              <a:rPr lang="en-US" sz="8000" dirty="0">
                <a:latin typeface="Franklin Gothic Medium Cond"/>
              </a:rPr>
              <a:t>	</a:t>
            </a:r>
          </a:p>
          <a:p>
            <a:pPr lvl="1">
              <a:buFont typeface="Wingdings" pitchFamily="2" charset="2"/>
              <a:buChar char="§"/>
            </a:pPr>
            <a:r>
              <a:rPr lang="en-US" sz="8000" dirty="0">
                <a:latin typeface="Franklin Gothic Medium Cond"/>
              </a:rPr>
              <a:t>Jamaica </a:t>
            </a:r>
            <a:r>
              <a:rPr lang="en-US" sz="6400" dirty="0">
                <a:latin typeface="Franklin Gothic Medium Cond"/>
              </a:rPr>
              <a:t>– Prof. Tracy Robinson</a:t>
            </a:r>
            <a:r>
              <a:rPr lang="en-US" sz="8000" dirty="0">
                <a:latin typeface="Franklin Gothic Medium Cond"/>
              </a:rPr>
              <a:t>	</a:t>
            </a:r>
          </a:p>
          <a:p>
            <a:pPr lvl="1">
              <a:buFont typeface="Wingdings" pitchFamily="2" charset="2"/>
              <a:buChar char="§"/>
            </a:pPr>
            <a:r>
              <a:rPr lang="en-US" sz="8000" dirty="0">
                <a:latin typeface="Franklin Gothic Medium Cond"/>
              </a:rPr>
              <a:t>Mexico </a:t>
            </a:r>
            <a:r>
              <a:rPr lang="en-US" sz="6400" dirty="0">
                <a:latin typeface="Franklin Gothic Medium Cond"/>
              </a:rPr>
              <a:t>– Dr. Denise Wiedemann </a:t>
            </a:r>
          </a:p>
          <a:p>
            <a:pPr lvl="1">
              <a:buFont typeface="Wingdings" pitchFamily="2" charset="2"/>
              <a:buChar char="§"/>
            </a:pPr>
            <a:r>
              <a:rPr lang="en-US" sz="8000" dirty="0">
                <a:latin typeface="Franklin Gothic Medium Cond"/>
              </a:rPr>
              <a:t>USA </a:t>
            </a:r>
            <a:r>
              <a:rPr lang="en-US" sz="6400" dirty="0">
                <a:latin typeface="Franklin Gothic Medium Cond"/>
              </a:rPr>
              <a:t>– Prof. Naomi Cahn &amp; Prof. June Carbone </a:t>
            </a:r>
            <a:r>
              <a:rPr lang="en-US" sz="8800" dirty="0">
                <a:latin typeface="Franklin Gothic Medium Cond"/>
              </a:rPr>
              <a:t>	</a:t>
            </a:r>
          </a:p>
          <a:p>
            <a:pPr lvl="1">
              <a:buFont typeface="Wingdings" pitchFamily="2" charset="2"/>
              <a:buChar char="§"/>
            </a:pPr>
            <a:endParaRPr lang="en-US" sz="8800" dirty="0">
              <a:latin typeface="Franklin Gothic Medium Cond"/>
            </a:endParaRPr>
          </a:p>
          <a:p>
            <a:pPr lvl="1">
              <a:buFont typeface="Wingdings" pitchFamily="2" charset="2"/>
              <a:buChar char="§"/>
            </a:pPr>
            <a:endParaRPr lang="en-US" sz="8800" dirty="0">
              <a:latin typeface="Franklin Gothic Medium Cond"/>
            </a:endParaRPr>
          </a:p>
          <a:p>
            <a:pPr lvl="1">
              <a:buFont typeface="Wingdings" pitchFamily="2" charset="2"/>
              <a:buChar char="§"/>
            </a:pPr>
            <a:endParaRPr lang="en-US" sz="8800" dirty="0">
              <a:latin typeface="Franklin Gothic Medium Cond"/>
            </a:endParaRPr>
          </a:p>
          <a:p>
            <a:pPr lvl="1">
              <a:buFont typeface="Wingdings" pitchFamily="2" charset="2"/>
              <a:buChar char="§"/>
            </a:pPr>
            <a:endParaRPr lang="en-US" sz="8800" dirty="0">
              <a:latin typeface="Franklin Gothic Medium Cond"/>
            </a:endParaRPr>
          </a:p>
          <a:p>
            <a:pPr lvl="1">
              <a:buFont typeface="Wingdings" pitchFamily="2" charset="2"/>
              <a:buChar char="§"/>
            </a:pPr>
            <a:endParaRPr lang="en-US" sz="8800" dirty="0">
              <a:latin typeface="Franklin Gothic Medium Cond"/>
            </a:endParaRPr>
          </a:p>
          <a:p>
            <a:pPr marL="301943" lvl="1" indent="0">
              <a:buNone/>
            </a:pPr>
            <a:endParaRPr lang="en-US" sz="8400" b="1" u="sng" dirty="0">
              <a:latin typeface="Franklin Gothic Medium Cond"/>
            </a:endParaRP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sp>
        <p:nvSpPr>
          <p:cNvPr id="3" name="Rectangle 3">
            <a:extLst>
              <a:ext uri="{FF2B5EF4-FFF2-40B4-BE49-F238E27FC236}">
                <a16:creationId xmlns:a16="http://schemas.microsoft.com/office/drawing/2014/main" id="{44064A5D-C195-4D7F-AD63-A622F3096A57}"/>
              </a:ext>
            </a:extLst>
          </p:cNvPr>
          <p:cNvSpPr txBox="1">
            <a:spLocks noChangeArrowheads="1"/>
          </p:cNvSpPr>
          <p:nvPr/>
        </p:nvSpPr>
        <p:spPr>
          <a:xfrm>
            <a:off x="5735961" y="1381245"/>
            <a:ext cx="4063281" cy="4608512"/>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a:buClr>
                <a:srgbClr val="31B6FD"/>
              </a:buClr>
              <a:buNone/>
            </a:pPr>
            <a:r>
              <a:rPr lang="en-US" sz="8000" b="1" u="sng" dirty="0">
                <a:solidFill>
                  <a:srgbClr val="073E87"/>
                </a:solidFill>
                <a:latin typeface="Franklin Gothic Medium Cond"/>
              </a:rPr>
              <a:t>South America</a:t>
            </a:r>
            <a:endParaRPr lang="en-US" sz="8000" dirty="0">
              <a:solidFill>
                <a:srgbClr val="073E87"/>
              </a:solidFill>
              <a:latin typeface="Franklin Gothic Medium Cond"/>
            </a:endParaRPr>
          </a:p>
          <a:p>
            <a:pPr lvl="1">
              <a:buClr>
                <a:srgbClr val="31B6FD"/>
              </a:buClr>
              <a:buFont typeface="Wingdings" pitchFamily="2" charset="2"/>
              <a:buChar char="§"/>
            </a:pPr>
            <a:r>
              <a:rPr lang="en-US" sz="8000" dirty="0">
                <a:solidFill>
                  <a:srgbClr val="073E87"/>
                </a:solidFill>
                <a:latin typeface="Franklin Gothic Medium Cond"/>
              </a:rPr>
              <a:t>Argentina </a:t>
            </a:r>
            <a:r>
              <a:rPr lang="en-US" sz="6400" dirty="0">
                <a:solidFill>
                  <a:srgbClr val="073E87"/>
                </a:solidFill>
                <a:latin typeface="Franklin Gothic Medium Cond"/>
              </a:rPr>
              <a:t>– Prof. Victoria Pellegrini and </a:t>
            </a:r>
            <a:r>
              <a:rPr lang="en-US" sz="6400" dirty="0" err="1">
                <a:solidFill>
                  <a:srgbClr val="073E87"/>
                </a:solidFill>
                <a:latin typeface="Franklin Gothic Medium Cond"/>
              </a:rPr>
              <a:t>Nieve</a:t>
            </a:r>
            <a:r>
              <a:rPr lang="en-US" sz="6400" dirty="0">
                <a:solidFill>
                  <a:srgbClr val="073E87"/>
                </a:solidFill>
                <a:latin typeface="Franklin Gothic Medium Cond"/>
              </a:rPr>
              <a:t> </a:t>
            </a:r>
            <a:r>
              <a:rPr lang="en-US" sz="6400" dirty="0" err="1">
                <a:solidFill>
                  <a:srgbClr val="073E87"/>
                </a:solidFill>
                <a:latin typeface="Franklin Gothic Medium Cond"/>
              </a:rPr>
              <a:t>Rubaja</a:t>
            </a:r>
            <a:endParaRPr lang="en-US" sz="6400" dirty="0">
              <a:solidFill>
                <a:srgbClr val="073E87"/>
              </a:solidFill>
              <a:latin typeface="Franklin Gothic Medium Cond"/>
            </a:endParaRPr>
          </a:p>
          <a:p>
            <a:pPr lvl="1">
              <a:buClr>
                <a:srgbClr val="31B6FD"/>
              </a:buClr>
              <a:buFont typeface="Wingdings" pitchFamily="2" charset="2"/>
              <a:buChar char="§"/>
            </a:pPr>
            <a:r>
              <a:rPr lang="en-US" sz="8000" dirty="0">
                <a:solidFill>
                  <a:srgbClr val="073E87"/>
                </a:solidFill>
                <a:latin typeface="Franklin Gothic Medium Cond"/>
              </a:rPr>
              <a:t>Brazil </a:t>
            </a:r>
            <a:r>
              <a:rPr lang="en-US" sz="6400" dirty="0">
                <a:solidFill>
                  <a:srgbClr val="073E87"/>
                </a:solidFill>
                <a:latin typeface="Franklin Gothic Medium Cond"/>
              </a:rPr>
              <a:t>– Dr Joanna Noronha and Helena </a:t>
            </a:r>
            <a:r>
              <a:rPr lang="en-US" sz="6400" dirty="0" err="1">
                <a:solidFill>
                  <a:srgbClr val="073E87"/>
                </a:solidFill>
                <a:latin typeface="Franklin Gothic Medium Cond"/>
              </a:rPr>
              <a:t>Refosco</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Chile </a:t>
            </a:r>
            <a:r>
              <a:rPr lang="en-US" sz="6400" dirty="0">
                <a:solidFill>
                  <a:srgbClr val="073E87"/>
                </a:solidFill>
                <a:latin typeface="Franklin Gothic Medium Cond"/>
              </a:rPr>
              <a:t>– Prof. Fabiola Lathrop </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Peru </a:t>
            </a:r>
            <a:r>
              <a:rPr lang="en-US" sz="6400" dirty="0">
                <a:solidFill>
                  <a:srgbClr val="073E87"/>
                </a:solidFill>
                <a:latin typeface="Franklin Gothic Medium Cond"/>
              </a:rPr>
              <a:t>– Prof. </a:t>
            </a:r>
            <a:r>
              <a:rPr lang="en-US" sz="6400" dirty="0" err="1">
                <a:solidFill>
                  <a:srgbClr val="073E87"/>
                </a:solidFill>
                <a:latin typeface="Franklin Gothic Medium Cond"/>
              </a:rPr>
              <a:t>Leysser</a:t>
            </a:r>
            <a:r>
              <a:rPr lang="en-US" sz="6400" dirty="0">
                <a:solidFill>
                  <a:srgbClr val="073E87"/>
                </a:solidFill>
                <a:latin typeface="Franklin Gothic Medium Cond"/>
              </a:rPr>
              <a:t> </a:t>
            </a:r>
            <a:r>
              <a:rPr lang="en-US" sz="6400" dirty="0" err="1">
                <a:solidFill>
                  <a:srgbClr val="073E87"/>
                </a:solidFill>
                <a:latin typeface="Franklin Gothic Medium Cond"/>
              </a:rPr>
              <a:t>Luggi</a:t>
            </a:r>
            <a:r>
              <a:rPr lang="en-US" sz="6400" dirty="0">
                <a:solidFill>
                  <a:srgbClr val="073E87"/>
                </a:solidFill>
                <a:latin typeface="Franklin Gothic Medium Cond"/>
              </a:rPr>
              <a:t> Leon Hilario </a:t>
            </a:r>
            <a:r>
              <a:rPr lang="en-US" sz="8000" dirty="0">
                <a:solidFill>
                  <a:srgbClr val="073E87"/>
                </a:solidFill>
                <a:latin typeface="Franklin Gothic Medium Cond"/>
              </a:rPr>
              <a:t>	</a:t>
            </a:r>
          </a:p>
          <a:p>
            <a:pPr marL="301943" lvl="1" indent="0">
              <a:buClr>
                <a:srgbClr val="31B6FD"/>
              </a:buClr>
              <a:buNone/>
            </a:pPr>
            <a:endParaRPr lang="en-US" sz="8000" dirty="0">
              <a:solidFill>
                <a:srgbClr val="073E87"/>
              </a:solidFill>
              <a:latin typeface="Franklin Gothic Medium Cond"/>
            </a:endParaRPr>
          </a:p>
          <a:p>
            <a:pPr marL="301943" lvl="1" indent="0">
              <a:buClr>
                <a:srgbClr val="31B6FD"/>
              </a:buClr>
              <a:buNone/>
            </a:pPr>
            <a:r>
              <a:rPr lang="en-US" sz="8400" b="1" u="sng" dirty="0">
                <a:solidFill>
                  <a:srgbClr val="073E87"/>
                </a:solidFill>
                <a:latin typeface="Franklin Gothic Medium Cond"/>
              </a:rPr>
              <a:t>Africa</a:t>
            </a:r>
          </a:p>
          <a:p>
            <a:pPr lvl="1">
              <a:buClr>
                <a:srgbClr val="31B6FD"/>
              </a:buClr>
              <a:buFont typeface="Wingdings" pitchFamily="2" charset="2"/>
              <a:buChar char="§"/>
            </a:pPr>
            <a:r>
              <a:rPr lang="en-US" sz="8000" dirty="0">
                <a:solidFill>
                  <a:srgbClr val="073E87"/>
                </a:solidFill>
                <a:latin typeface="Franklin Gothic Medium Cond"/>
              </a:rPr>
              <a:t>Nigeria </a:t>
            </a:r>
            <a:r>
              <a:rPr lang="en-US" sz="6400" dirty="0">
                <a:solidFill>
                  <a:srgbClr val="073E87"/>
                </a:solidFill>
                <a:latin typeface="Franklin Gothic Medium Cond"/>
              </a:rPr>
              <a:t>– Dr. </a:t>
            </a:r>
            <a:r>
              <a:rPr lang="en-US" sz="6400" dirty="0" err="1">
                <a:solidFill>
                  <a:srgbClr val="073E87"/>
                </a:solidFill>
                <a:latin typeface="Franklin Gothic Medium Cond"/>
              </a:rPr>
              <a:t>Usang</a:t>
            </a:r>
            <a:r>
              <a:rPr lang="en-US" sz="6400" dirty="0">
                <a:solidFill>
                  <a:srgbClr val="073E87"/>
                </a:solidFill>
                <a:latin typeface="Franklin Gothic Medium Cond"/>
              </a:rPr>
              <a:t> Maria </a:t>
            </a:r>
            <a:r>
              <a:rPr lang="en-US" sz="6400" dirty="0" err="1">
                <a:solidFill>
                  <a:srgbClr val="073E87"/>
                </a:solidFill>
                <a:latin typeface="Franklin Gothic Medium Cond"/>
              </a:rPr>
              <a:t>Assim</a:t>
            </a:r>
            <a:r>
              <a:rPr lang="en-US" sz="6400" dirty="0">
                <a:solidFill>
                  <a:srgbClr val="073E87"/>
                </a:solidFill>
                <a:latin typeface="Franklin Gothic Medium Cond"/>
              </a:rPr>
              <a:t> </a:t>
            </a:r>
            <a:r>
              <a:rPr lang="en-US" sz="8000" dirty="0">
                <a:solidFill>
                  <a:srgbClr val="073E87"/>
                </a:solidFill>
                <a:latin typeface="Franklin Gothic Medium Cond"/>
              </a:rPr>
              <a:t>	</a:t>
            </a:r>
          </a:p>
          <a:p>
            <a:pPr lvl="1">
              <a:buClr>
                <a:srgbClr val="31B6FD"/>
              </a:buClr>
              <a:buFont typeface="Wingdings" pitchFamily="2" charset="2"/>
              <a:buChar char="§"/>
            </a:pPr>
            <a:r>
              <a:rPr lang="en-US" sz="8000" dirty="0">
                <a:solidFill>
                  <a:srgbClr val="073E87"/>
                </a:solidFill>
                <a:latin typeface="Franklin Gothic Medium Cond"/>
              </a:rPr>
              <a:t>South Africa  </a:t>
            </a:r>
            <a:r>
              <a:rPr lang="en-US" sz="6400" dirty="0">
                <a:solidFill>
                  <a:srgbClr val="073E87"/>
                </a:solidFill>
                <a:latin typeface="Franklin Gothic Medium Cond"/>
              </a:rPr>
              <a:t>- Prof. Julia Sloth-Nielsen </a:t>
            </a:r>
          </a:p>
          <a:p>
            <a:pPr lvl="1">
              <a:buClr>
                <a:srgbClr val="31B6FD"/>
              </a:buClr>
              <a:buFont typeface="Wingdings" pitchFamily="2" charset="2"/>
              <a:buChar char="§"/>
            </a:pPr>
            <a:r>
              <a:rPr lang="en-US" sz="8000" dirty="0">
                <a:solidFill>
                  <a:srgbClr val="073E87"/>
                </a:solidFill>
                <a:latin typeface="Franklin Gothic Medium Cond"/>
              </a:rPr>
              <a:t>Uganda </a:t>
            </a:r>
            <a:r>
              <a:rPr lang="en-US" sz="6400" dirty="0">
                <a:solidFill>
                  <a:srgbClr val="073E87"/>
                </a:solidFill>
                <a:latin typeface="Franklin Gothic Medium Cond"/>
              </a:rPr>
              <a:t>– Dr. Jamil </a:t>
            </a:r>
            <a:r>
              <a:rPr lang="en-US" sz="6400" dirty="0" err="1">
                <a:solidFill>
                  <a:srgbClr val="073E87"/>
                </a:solidFill>
                <a:latin typeface="Franklin Gothic Medium Cond"/>
              </a:rPr>
              <a:t>Mujuzi</a:t>
            </a:r>
            <a:endParaRPr lang="en-US" sz="6400" dirty="0">
              <a:solidFill>
                <a:srgbClr val="073E87"/>
              </a:solidFill>
              <a:latin typeface="Franklin Gothic Medium Cond"/>
            </a:endParaRPr>
          </a:p>
          <a:p>
            <a:pPr lvl="1">
              <a:buClr>
                <a:srgbClr val="31B6FD"/>
              </a:buClr>
              <a:buFont typeface="Wingdings" pitchFamily="2" charset="2"/>
              <a:buChar char="§"/>
            </a:pPr>
            <a:endParaRPr lang="en-US" sz="8000" dirty="0">
              <a:solidFill>
                <a:srgbClr val="073E87"/>
              </a:solidFill>
              <a:latin typeface="Franklin Gothic Medium Cond"/>
            </a:endParaRPr>
          </a:p>
          <a:p>
            <a:pPr lvl="1">
              <a:buClr>
                <a:srgbClr val="31B6FD"/>
              </a:buClr>
              <a:buFont typeface="Wingdings" pitchFamily="2" charset="2"/>
              <a:buChar char="§"/>
            </a:pPr>
            <a:endParaRPr lang="en-US" sz="8000" dirty="0">
              <a:solidFill>
                <a:srgbClr val="073E87"/>
              </a:solidFill>
              <a:latin typeface="Franklin Gothic Medium Cond"/>
            </a:endParaRPr>
          </a:p>
          <a:p>
            <a:pPr lvl="1">
              <a:buClr>
                <a:srgbClr val="31B6FD"/>
              </a:buClr>
              <a:buFont typeface="Wingdings" pitchFamily="2" charset="2"/>
              <a:buChar char="§"/>
            </a:pPr>
            <a:endParaRPr lang="en-US" sz="8000" dirty="0">
              <a:solidFill>
                <a:srgbClr val="073E87"/>
              </a:solidFill>
              <a:latin typeface="Franklin Gothic Medium Cond"/>
            </a:endParaRPr>
          </a:p>
          <a:p>
            <a:pPr lvl="1">
              <a:buClr>
                <a:srgbClr val="31B6FD"/>
              </a:buClr>
              <a:buFont typeface="Wingdings" pitchFamily="2" charset="2"/>
              <a:buChar char="§"/>
            </a:pPr>
            <a:endParaRPr lang="en-US" sz="2400" dirty="0">
              <a:solidFill>
                <a:srgbClr val="073E87"/>
              </a:solidFill>
              <a:latin typeface="Franklin Gothic Medium Cond"/>
            </a:endParaRPr>
          </a:p>
        </p:txBody>
      </p:sp>
    </p:spTree>
    <p:extLst>
      <p:ext uri="{BB962C8B-B14F-4D97-AF65-F5344CB8AC3E}">
        <p14:creationId xmlns:p14="http://schemas.microsoft.com/office/powerpoint/2010/main" val="20721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49152" y="404664"/>
            <a:ext cx="9118848" cy="1143000"/>
          </a:xfrm>
        </p:spPr>
        <p:txBody>
          <a:bodyPr>
            <a:normAutofit/>
          </a:bodyPr>
          <a:lstStyle/>
          <a:p>
            <a:pPr algn="ctr" eaLnBrk="1" hangingPunct="1"/>
            <a:r>
              <a:rPr lang="en-US" sz="3000" b="1" dirty="0">
                <a:solidFill>
                  <a:schemeClr val="tx1"/>
                </a:solidFill>
                <a:latin typeface="Franklin Gothic Medium Cond"/>
              </a:rPr>
              <a:t>A Global Project</a:t>
            </a:r>
          </a:p>
        </p:txBody>
      </p:sp>
      <p:pic>
        <p:nvPicPr>
          <p:cNvPr id="5" name="Picture 4" descr="Logo, company name&#10;&#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1287" y="5805488"/>
            <a:ext cx="1551867" cy="862954"/>
          </a:xfrm>
          <a:prstGeom prst="rect">
            <a:avLst/>
          </a:prstGeom>
          <a:noFill/>
        </p:spPr>
      </p:pic>
      <p:pic>
        <p:nvPicPr>
          <p:cNvPr id="2" name="Picture 1" descr="A map of the countries involved in the project">
            <a:extLst>
              <a:ext uri="{FF2B5EF4-FFF2-40B4-BE49-F238E27FC236}">
                <a16:creationId xmlns:a16="http://schemas.microsoft.com/office/drawing/2014/main" id="{2B4CD32A-239E-64C3-FD54-5E00127B1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8678" y="1467516"/>
            <a:ext cx="8308854" cy="4193732"/>
          </a:xfrm>
          <a:prstGeom prst="rect">
            <a:avLst/>
          </a:prstGeom>
        </p:spPr>
      </p:pic>
    </p:spTree>
    <p:extLst>
      <p:ext uri="{BB962C8B-B14F-4D97-AF65-F5344CB8AC3E}">
        <p14:creationId xmlns:p14="http://schemas.microsoft.com/office/powerpoint/2010/main" val="158057332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40455826-27B1-457B-8349-59EB3A02C2EE}" vid="{9559D153-003A-4FDA-8AD8-4396A314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5eaab4c3-db73-4b93-9200-350b498c50e8"/>
    <ds:schemaRef ds:uri="http://purl.org/dc/elements/1.1/"/>
    <ds:schemaRef ds:uri="http://www.w3.org/XML/1998/namespace"/>
    <ds:schemaRef ds:uri="http://schemas.microsoft.com/office/infopath/2007/PartnerControls"/>
    <ds:schemaRef ds:uri="http://purl.org/dc/terms/"/>
    <ds:schemaRef ds:uri="1790affa-1f64-4e58-8dd7-745390e575dd"/>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4876</TotalTime>
  <Words>2798</Words>
  <Application>Microsoft Macintosh PowerPoint</Application>
  <PresentationFormat>Widescreen</PresentationFormat>
  <Paragraphs>282</Paragraphs>
  <Slides>29</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Arial</vt:lpstr>
      <vt:lpstr>Barlow</vt:lpstr>
      <vt:lpstr>Calibri</vt:lpstr>
      <vt:lpstr>Calibri Light</vt:lpstr>
      <vt:lpstr>Candara</vt:lpstr>
      <vt:lpstr>Courier New</vt:lpstr>
      <vt:lpstr>Franklin Gothic Medium Cond</vt:lpstr>
      <vt:lpstr>Georgia</vt:lpstr>
      <vt:lpstr>Symbol</vt:lpstr>
      <vt:lpstr>Times</vt:lpstr>
      <vt:lpstr>Wingdings</vt:lpstr>
      <vt:lpstr>AAU PowerPoint</vt:lpstr>
      <vt:lpstr>Office Theme</vt:lpstr>
      <vt:lpstr>Waveform</vt:lpstr>
      <vt:lpstr>The Legal Status of De Facto Relationships</vt:lpstr>
      <vt:lpstr>Background</vt:lpstr>
      <vt:lpstr>2005</vt:lpstr>
      <vt:lpstr>2007</vt:lpstr>
      <vt:lpstr>2017</vt:lpstr>
      <vt:lpstr>The Legal Status of De Facto Relationships (no fancy cover yet)   2023  (fingers crossed)</vt:lpstr>
      <vt:lpstr>Countries Included - I</vt:lpstr>
      <vt:lpstr>Countries Included - II</vt:lpstr>
      <vt:lpstr>A Global Project</vt:lpstr>
      <vt:lpstr>Terminology</vt:lpstr>
      <vt:lpstr>Main Challenges….</vt:lpstr>
      <vt:lpstr>Questionnaire</vt:lpstr>
      <vt:lpstr>Overview</vt:lpstr>
      <vt:lpstr>Framework for recognition of de facto relationships (Miles, ‘Cohabitation in a European Perspective’, in: Scherpe (ed.), European Family Law Vol. III, 2016, pp. 82-115)</vt:lpstr>
      <vt:lpstr>Qualifying Criteria: Definition and Eligibility</vt:lpstr>
      <vt:lpstr>Qualifying Criteria: Gender &amp; Age</vt:lpstr>
      <vt:lpstr>Qualifying Criteria: Consanguinity/Affinity &amp; Conjugality</vt:lpstr>
      <vt:lpstr>Qualifying Criteria: Living Together</vt:lpstr>
      <vt:lpstr>Qualifying Criteria: Marital Comparison</vt:lpstr>
      <vt:lpstr>Qualifying Criteria: Minimum Duration &amp; Children</vt:lpstr>
      <vt:lpstr>Qualifying Criteria: Concurrent Relationships</vt:lpstr>
      <vt:lpstr>Qualifying Criteria: Contracting In / Contracting Out</vt:lpstr>
      <vt:lpstr>Legal Effects During the Relationship: Property &amp; Maintenance</vt:lpstr>
      <vt:lpstr>Legal Effects During the Relationship: Other Rights</vt:lpstr>
      <vt:lpstr>Legal Effects During the Relationship: Contracts</vt:lpstr>
      <vt:lpstr>Legal Effects upon Separation: Termination and Remedies</vt:lpstr>
      <vt:lpstr>Legal Effects upon Separation: Hierarchy</vt:lpstr>
      <vt:lpstr>Legal Effects upon Separation: Time Limits</vt:lpstr>
      <vt:lpstr>Legal Effects upon Separation: Additional Claims/Jurisdiction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PRESENTATION</dc:title>
  <dc:creator>Jens Martin Scherpe</dc:creator>
  <cp:lastModifiedBy>Jonathan Laidlow (Arts and Law)</cp:lastModifiedBy>
  <cp:revision>39</cp:revision>
  <cp:lastPrinted>2017-03-09T03:48:56Z</cp:lastPrinted>
  <dcterms:created xsi:type="dcterms:W3CDTF">2023-01-13T10:17:15Z</dcterms:created>
  <dcterms:modified xsi:type="dcterms:W3CDTF">2023-02-24T13:25:10Z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