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6" r:id="rId14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56"/>
    <a:srgbClr val="00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8"/>
    <p:restoredTop sz="94754"/>
  </p:normalViewPr>
  <p:slideViewPr>
    <p:cSldViewPr snapToGrid="0" snapToObjects="1">
      <p:cViewPr varScale="1">
        <p:scale>
          <a:sx n="57" d="100"/>
          <a:sy n="57" d="100"/>
        </p:scale>
        <p:origin x="1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2/24/23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/>
              <a:t>06.11.19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066754"/>
            <a:ext cx="10080000" cy="796487"/>
          </a:xfrm>
        </p:spPr>
        <p:txBody>
          <a:bodyPr/>
          <a:lstStyle/>
          <a:p>
            <a:r>
              <a:rPr lang="en-US" dirty="0"/>
              <a:t>De Facto Relationships in Ireland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F361-F4D6-E44D-BA05-8CE0226C3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077201"/>
            <a:ext cx="10080000" cy="1291774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Dr Kathryn O’Sullivan, University of Limerick</a:t>
            </a:r>
          </a:p>
          <a:p>
            <a:r>
              <a:rPr lang="en-IE" sz="3000" dirty="0"/>
              <a:t>Cohabitation Reform in England and Wales Conference </a:t>
            </a:r>
          </a:p>
          <a:p>
            <a:r>
              <a:rPr lang="en-IE" sz="3000" dirty="0"/>
              <a:t>27th January 2023, London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4918-DD1F-054C-A4FB-2EAF57D39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8702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36EE-5E46-4615-80C4-0AA06D4A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411999"/>
            <a:ext cx="14022170" cy="6696832"/>
          </a:xfrm>
        </p:spPr>
        <p:txBody>
          <a:bodyPr/>
          <a:lstStyle/>
          <a:p>
            <a:r>
              <a:rPr lang="en-GB" sz="2800" dirty="0"/>
              <a:t>Historical context for cohabitation </a:t>
            </a:r>
          </a:p>
          <a:p>
            <a:pPr lvl="1"/>
            <a:r>
              <a:rPr lang="en-GB" sz="2800" dirty="0"/>
              <a:t>Uncommon &amp; socially unacceptable (influence of Catholic Church)</a:t>
            </a:r>
          </a:p>
          <a:p>
            <a:pPr lvl="1"/>
            <a:r>
              <a:rPr lang="en-GB" sz="2800" dirty="0"/>
              <a:t>Constitutional privilege for marital family (Article 41 of </a:t>
            </a:r>
            <a:r>
              <a:rPr lang="en-GB" sz="2800" dirty="0" err="1"/>
              <a:t>Bunreacht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hÉireann</a:t>
            </a:r>
            <a:r>
              <a:rPr lang="en-GB" sz="2800" dirty="0"/>
              <a:t>) </a:t>
            </a:r>
          </a:p>
          <a:p>
            <a:pPr lvl="1"/>
            <a:r>
              <a:rPr lang="en-GB" sz="2800" dirty="0"/>
              <a:t>Normative and behavioural shifts from 1970s-1990s (gradual)</a:t>
            </a:r>
          </a:p>
          <a:p>
            <a:pPr lvl="1"/>
            <a:r>
              <a:rPr lang="en-GB" sz="2800" dirty="0"/>
              <a:t>Rapid growth in cohabiting households</a:t>
            </a:r>
          </a:p>
          <a:p>
            <a:pPr lvl="2"/>
            <a:r>
              <a:rPr lang="en-GB" sz="2800" dirty="0"/>
              <a:t>1996 Census: 31,229 	</a:t>
            </a:r>
            <a:r>
              <a:rPr lang="en-GB" sz="2800" dirty="0">
                <a:sym typeface="Wingdings" panose="05000000000000000000" pitchFamily="2" charset="2"/>
              </a:rPr>
              <a:t>	 </a:t>
            </a:r>
            <a:r>
              <a:rPr lang="en-GB" sz="2800" dirty="0"/>
              <a:t>2006 Census: 105,000+ </a:t>
            </a:r>
          </a:p>
          <a:p>
            <a:endParaRPr lang="en-GB" sz="2800" dirty="0"/>
          </a:p>
          <a:p>
            <a:r>
              <a:rPr lang="en-GB" sz="2800" i="1" dirty="0"/>
              <a:t>Report of the Constitutional Review Group</a:t>
            </a:r>
            <a:r>
              <a:rPr lang="en-GB" sz="2800" dirty="0"/>
              <a:t>, 1996</a:t>
            </a:r>
          </a:p>
          <a:p>
            <a:r>
              <a:rPr lang="en-GB" sz="2800" dirty="0"/>
              <a:t>Law Reform Commission, </a:t>
            </a:r>
            <a:r>
              <a:rPr lang="en-GB" sz="2800" i="1" dirty="0"/>
              <a:t>Rights and Duties of Cohabitants</a:t>
            </a:r>
            <a:r>
              <a:rPr lang="en-GB" sz="2800" dirty="0"/>
              <a:t>, 2006</a:t>
            </a:r>
          </a:p>
          <a:p>
            <a:endParaRPr lang="en-GB" sz="2800" dirty="0"/>
          </a:p>
          <a:p>
            <a:r>
              <a:rPr lang="en-IE" sz="2800" dirty="0"/>
              <a:t>Civil Partnership and Certain Rights and Obligations of Cohabitants Act 2010</a:t>
            </a:r>
          </a:p>
          <a:p>
            <a:pPr lvl="1"/>
            <a:r>
              <a:rPr lang="en-IE" sz="2800" dirty="0"/>
              <a:t>Presumptive scheme</a:t>
            </a:r>
          </a:p>
          <a:p>
            <a:pPr lvl="1"/>
            <a:r>
              <a:rPr lang="en-IE" sz="2800" dirty="0"/>
              <a:t>‘Safety net’/redress model</a:t>
            </a: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2AA6-3F09-43B7-8491-1719CA82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Civil Partnership and Certain Rights and Obligations of Cohabitants Act 2010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36EE-5E46-4615-80C4-0AA06D4A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831123"/>
            <a:ext cx="14022170" cy="6858000"/>
          </a:xfrm>
        </p:spPr>
        <p:txBody>
          <a:bodyPr/>
          <a:lstStyle/>
          <a:p>
            <a:r>
              <a:rPr lang="en-GB" sz="2800" dirty="0"/>
              <a:t>To seek relief under the Act, there are a number of hurdles to be surmounted.</a:t>
            </a:r>
          </a:p>
          <a:p>
            <a:endParaRPr lang="en-GB" sz="2800" dirty="0"/>
          </a:p>
          <a:p>
            <a:r>
              <a:rPr lang="en-GB" sz="2800" b="1" u="sng" dirty="0"/>
              <a:t>Step One: </a:t>
            </a:r>
            <a:r>
              <a:rPr lang="en-GB" sz="2800" dirty="0"/>
              <a:t>Definition of ‘cohabitant’</a:t>
            </a:r>
          </a:p>
          <a:p>
            <a:r>
              <a:rPr lang="en-IE" sz="2800" dirty="0"/>
              <a:t>Section 172(1), a ‘cohabitant’ is defined as </a:t>
            </a:r>
          </a:p>
          <a:p>
            <a:pPr lvl="1"/>
            <a:r>
              <a:rPr lang="en-IE" sz="2800" dirty="0"/>
              <a:t>‘one of 2 adults (whether of the same or the opposite sex) who </a:t>
            </a:r>
            <a:r>
              <a:rPr lang="en-IE" sz="2800" u="sng" dirty="0"/>
              <a:t>live together </a:t>
            </a:r>
            <a:r>
              <a:rPr lang="en-IE" sz="2800" dirty="0"/>
              <a:t>as a couple in an </a:t>
            </a:r>
            <a:r>
              <a:rPr lang="en-IE" sz="2800" u="sng" dirty="0"/>
              <a:t>intimate and committed relationship </a:t>
            </a:r>
            <a:r>
              <a:rPr lang="en-IE" sz="2800" dirty="0"/>
              <a:t>and who are not related to each other within the prohibited degrees of relationship or married to each other or civil partners of each other’</a:t>
            </a:r>
          </a:p>
          <a:p>
            <a:r>
              <a:rPr lang="en-GB" sz="2800" dirty="0"/>
              <a:t>Statutory list of factors to be considered (duration, basis for living together, children, financial arrangements, optics as a couple)</a:t>
            </a:r>
          </a:p>
          <a:p>
            <a:r>
              <a:rPr lang="en-GB" sz="2800" dirty="0"/>
              <a:t>Implied in Act that the relationship must have been sexual at one time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2AA6-3F09-43B7-8491-1719CA82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7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Civil Partnership and Certain Rights and Obligations of Cohabitants Act 2010 (1)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36EE-5E46-4615-80C4-0AA06D4A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831123"/>
            <a:ext cx="14022170" cy="6101861"/>
          </a:xfrm>
        </p:spPr>
        <p:txBody>
          <a:bodyPr/>
          <a:lstStyle/>
          <a:p>
            <a:r>
              <a:rPr lang="en-GB" sz="2800" b="1" u="sng" dirty="0"/>
              <a:t>Step Two: </a:t>
            </a:r>
            <a:r>
              <a:rPr lang="en-GB" sz="2800" dirty="0"/>
              <a:t>Definition of ‘qualified cohabitant’</a:t>
            </a:r>
          </a:p>
          <a:p>
            <a:r>
              <a:rPr lang="en-GB" sz="2800" dirty="0"/>
              <a:t>Section 172(5) defines a ‘qualified cohabitant’ as </a:t>
            </a:r>
          </a:p>
          <a:p>
            <a:pPr lvl="1"/>
            <a:r>
              <a:rPr lang="en-GB" sz="2800" dirty="0"/>
              <a:t>‘...an adult who was in a relationship of cohabitation with another adult and who, immediately before the time that that relationship ended, whether through death or otherwise, was </a:t>
            </a:r>
            <a:r>
              <a:rPr lang="en-GB" sz="2800" u="sng" dirty="0"/>
              <a:t>living with the other adult as a couple </a:t>
            </a:r>
            <a:r>
              <a:rPr lang="en-GB" sz="2800" dirty="0"/>
              <a:t>for a period –</a:t>
            </a:r>
            <a:endParaRPr lang="en-IE" sz="2800" dirty="0"/>
          </a:p>
          <a:p>
            <a:pPr lvl="2"/>
            <a:r>
              <a:rPr lang="en-GB" sz="2800" dirty="0"/>
              <a:t>(a) of 2 years or more, in the case where they are the parents of one or more dependent children, and </a:t>
            </a:r>
            <a:endParaRPr lang="en-IE" sz="2800" dirty="0"/>
          </a:p>
          <a:p>
            <a:pPr lvl="2"/>
            <a:r>
              <a:rPr lang="en-GB" sz="2800" dirty="0"/>
              <a:t>(b) of 5 years or more, in any other case.’</a:t>
            </a:r>
          </a:p>
          <a:p>
            <a:r>
              <a:rPr lang="en-GB" sz="2800" dirty="0"/>
              <a:t>No flexibility on qualifying periods</a:t>
            </a:r>
          </a:p>
          <a:p>
            <a:r>
              <a:rPr lang="en-GB" sz="2800" dirty="0"/>
              <a:t>No aggregation of time periods allowed (‘on again/off again’ couples)</a:t>
            </a:r>
          </a:p>
          <a:p>
            <a:r>
              <a:rPr lang="en-GB" sz="2800" dirty="0"/>
              <a:t>Some flexibility on ‘living together’</a:t>
            </a:r>
          </a:p>
          <a:p>
            <a:r>
              <a:rPr lang="en-GB" sz="2800" dirty="0"/>
              <a:t>Partial exclusion for married cohabitants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2AA6-3F09-43B7-8491-1719CA82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2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Civil Partnership and Certain Rights and Obligations of Cohabitants Act 2010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36EE-5E46-4615-80C4-0AA06D4A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693354"/>
            <a:ext cx="14022170" cy="6151708"/>
          </a:xfrm>
        </p:spPr>
        <p:txBody>
          <a:bodyPr/>
          <a:lstStyle/>
          <a:p>
            <a:endParaRPr lang="en-GB" sz="2800" b="1" u="sng" dirty="0"/>
          </a:p>
          <a:p>
            <a:r>
              <a:rPr lang="en-GB" sz="2800" b="1" u="sng" dirty="0"/>
              <a:t>Step Three: </a:t>
            </a:r>
            <a:r>
              <a:rPr lang="en-GB" sz="2800" dirty="0"/>
              <a:t>Financial dependency filter</a:t>
            </a:r>
          </a:p>
          <a:p>
            <a:r>
              <a:rPr lang="en-GB" sz="2800" dirty="0"/>
              <a:t>A qualified cohabitant must satisfy the court that he or she </a:t>
            </a:r>
          </a:p>
          <a:p>
            <a:pPr lvl="1"/>
            <a:r>
              <a:rPr lang="en-GB" sz="2800" dirty="0"/>
              <a:t>‘is financially dependent on the other cohabitant and that the financial dependence arises from the relationship or the ending of the relationship’.</a:t>
            </a:r>
          </a:p>
          <a:p>
            <a:pPr lvl="1"/>
            <a:r>
              <a:rPr lang="en-GB" sz="2800" dirty="0"/>
              <a:t>(NOTE: Not required for claims on death.)</a:t>
            </a:r>
          </a:p>
          <a:p>
            <a:endParaRPr lang="en-GB" sz="2800" dirty="0"/>
          </a:p>
          <a:p>
            <a:r>
              <a:rPr lang="en-GB" sz="2800" dirty="0"/>
              <a:t>Once all steps met….. </a:t>
            </a:r>
            <a:r>
              <a:rPr lang="en-IE" sz="2800" dirty="0"/>
              <a:t>the court may make the order concerned ‘if satisfied that it is just and equitable to do so’</a:t>
            </a:r>
          </a:p>
          <a:p>
            <a:pPr marL="0" indent="0">
              <a:buNone/>
            </a:pPr>
            <a:endParaRPr lang="en-IE" sz="2800" dirty="0"/>
          </a:p>
          <a:p>
            <a:r>
              <a:rPr lang="en-GB" sz="2800" dirty="0"/>
              <a:t>List of factors to be considered (section 173(3)): finances, spouses, children, duration, degree of commitment, contributions, effect on earning capacity, disability and conduct</a:t>
            </a:r>
            <a:endParaRPr lang="en-IE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2AA6-3F09-43B7-8491-1719CA82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Civil Partnership and Certain Rights and Obligations of Cohabitants Act 2010 (3)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36EE-5E46-4615-80C4-0AA06D4A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816446"/>
            <a:ext cx="14022170" cy="5993446"/>
          </a:xfrm>
        </p:spPr>
        <p:txBody>
          <a:bodyPr/>
          <a:lstStyle/>
          <a:p>
            <a:r>
              <a:rPr lang="en-GB" sz="2800" dirty="0"/>
              <a:t>Preferred hierarchy of orders:</a:t>
            </a:r>
          </a:p>
          <a:p>
            <a:pPr lvl="1"/>
            <a:r>
              <a:rPr lang="en-GB" sz="2800" dirty="0"/>
              <a:t>Compensatory maintenance orders (s. 175) (no time limit to duration)</a:t>
            </a:r>
          </a:p>
          <a:p>
            <a:pPr lvl="1"/>
            <a:r>
              <a:rPr lang="en-GB" sz="2800" dirty="0"/>
              <a:t>Pension adjustment orders (s. 187)</a:t>
            </a:r>
          </a:p>
          <a:p>
            <a:pPr lvl="1"/>
            <a:r>
              <a:rPr lang="en-GB" sz="2800" dirty="0"/>
              <a:t>Property adjustment orders (s. 174)</a:t>
            </a:r>
          </a:p>
          <a:p>
            <a:pPr lvl="2"/>
            <a:r>
              <a:rPr lang="en-GB" sz="2800" dirty="0"/>
              <a:t>Broad scope to vary, revive, suspend – no clean break</a:t>
            </a:r>
          </a:p>
          <a:p>
            <a:endParaRPr lang="en-GB" sz="2800" dirty="0"/>
          </a:p>
          <a:p>
            <a:r>
              <a:rPr lang="en-GB" sz="2800" dirty="0"/>
              <a:t>Two year time limit for applications</a:t>
            </a:r>
          </a:p>
          <a:p>
            <a:endParaRPr lang="en-GB" sz="2800" dirty="0"/>
          </a:p>
          <a:p>
            <a:r>
              <a:rPr lang="en-GB" sz="2800" dirty="0"/>
              <a:t>Cohabitation agreements (s. 202)</a:t>
            </a:r>
          </a:p>
          <a:p>
            <a:pPr lvl="1"/>
            <a:r>
              <a:rPr lang="en-GB" sz="2800" dirty="0"/>
              <a:t>Stringent formalities (independent legal advice, in writing </a:t>
            </a:r>
            <a:r>
              <a:rPr lang="en-GB" sz="2800" dirty="0" err="1"/>
              <a:t>etc</a:t>
            </a:r>
            <a:r>
              <a:rPr lang="en-GB" sz="2800" dirty="0"/>
              <a:t>)</a:t>
            </a:r>
          </a:p>
          <a:p>
            <a:pPr lvl="1"/>
            <a:r>
              <a:rPr lang="en-GB" sz="2800" dirty="0"/>
              <a:t>Subject to residual  judicial oversight – ‘serious injustice’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2AA6-3F09-43B7-8491-1719CA82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1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Civil Partnership and Certain Rights and Obligations of Cohabitants Act 2010 (4)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36EE-5E46-4615-80C4-0AA06D4A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3200400"/>
            <a:ext cx="14022170" cy="5486400"/>
          </a:xfrm>
        </p:spPr>
        <p:txBody>
          <a:bodyPr/>
          <a:lstStyle/>
          <a:p>
            <a:r>
              <a:rPr lang="en-GB" sz="2800" dirty="0"/>
              <a:t>Claims on death (s. 194) : </a:t>
            </a: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Court considers all the circumstances including </a:t>
            </a:r>
          </a:p>
          <a:p>
            <a:pPr lvl="2"/>
            <a:r>
              <a:rPr lang="en-GB" sz="2800" dirty="0"/>
              <a:t>Factors set out in s. 173</a:t>
            </a:r>
          </a:p>
          <a:p>
            <a:pPr lvl="2"/>
            <a:r>
              <a:rPr lang="en-GB" sz="2800" dirty="0"/>
              <a:t>Provision for the applicant</a:t>
            </a:r>
          </a:p>
          <a:p>
            <a:pPr lvl="2"/>
            <a:r>
              <a:rPr lang="en-GB" sz="2800" dirty="0"/>
              <a:t>Other beneficiaries</a:t>
            </a: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Limited to max. provision for spouses (fixed entitlements) (s.194(7))</a:t>
            </a: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No financial dependency ‘filter’ applied</a:t>
            </a:r>
          </a:p>
          <a:p>
            <a:pPr lvl="1"/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2AA6-3F09-43B7-8491-1719CA82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the ‘Safety Net’ Provide Safety for Cohabitants?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36EE-5E46-4615-80C4-0AA06D4A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778368"/>
            <a:ext cx="14022170" cy="5838094"/>
          </a:xfrm>
        </p:spPr>
        <p:txBody>
          <a:bodyPr/>
          <a:lstStyle/>
          <a:p>
            <a:r>
              <a:rPr lang="en-GB" sz="2800" dirty="0"/>
              <a:t>How much litigation has been taken under the scheme?</a:t>
            </a:r>
          </a:p>
          <a:p>
            <a:pPr lvl="1"/>
            <a:r>
              <a:rPr lang="en-GB" sz="2800" dirty="0"/>
              <a:t>‘Qualified cohabitant’ referenced in only 8 reported cases as of Jan 2023 </a:t>
            </a:r>
          </a:p>
          <a:p>
            <a:pPr lvl="2"/>
            <a:r>
              <a:rPr lang="en-GB" sz="2800" dirty="0"/>
              <a:t>(Majority are applications on death/peripheral issues)</a:t>
            </a:r>
          </a:p>
          <a:p>
            <a:pPr lvl="1"/>
            <a:r>
              <a:rPr lang="en-GB" sz="2800" dirty="0"/>
              <a:t>Litigation described as ‘an expensive risk to take’ (J Spain, </a:t>
            </a:r>
            <a:r>
              <a:rPr lang="en-GB" sz="2800" dirty="0" err="1"/>
              <a:t>Solr</a:t>
            </a:r>
            <a:r>
              <a:rPr lang="en-GB" sz="2800" dirty="0"/>
              <a:t>., 2015)</a:t>
            </a:r>
          </a:p>
          <a:p>
            <a:pPr lvl="1"/>
            <a:r>
              <a:rPr lang="en-GB" sz="2800" dirty="0"/>
              <a:t>Those who can afford it are likely to be ineligible </a:t>
            </a:r>
          </a:p>
          <a:p>
            <a:pPr lvl="1"/>
            <a:r>
              <a:rPr lang="en-GB" sz="2800" dirty="0"/>
              <a:t>What about the role of Legal Aid?</a:t>
            </a:r>
          </a:p>
          <a:p>
            <a:pPr lvl="1"/>
            <a:endParaRPr lang="en-GB" sz="2800" dirty="0"/>
          </a:p>
          <a:p>
            <a:r>
              <a:rPr lang="en-GB" sz="2800" dirty="0"/>
              <a:t>Are cases being settled? </a:t>
            </a:r>
          </a:p>
          <a:p>
            <a:pPr lvl="1"/>
            <a:r>
              <a:rPr lang="en-GB" sz="2800" dirty="0"/>
              <a:t>Settlements described by one practitioner as ‘best case scenario’ for applicants</a:t>
            </a:r>
          </a:p>
          <a:p>
            <a:pPr lvl="1"/>
            <a:r>
              <a:rPr lang="en-GB" sz="2800" dirty="0"/>
              <a:t>Most likely few in number, lack of precedent hinders claims</a:t>
            </a:r>
          </a:p>
          <a:p>
            <a:pPr lvl="1"/>
            <a:endParaRPr lang="en-GB" sz="2800" dirty="0"/>
          </a:p>
          <a:p>
            <a:r>
              <a:rPr lang="en-GB" sz="2800" dirty="0"/>
              <a:t>Provision in successful claims will also be less than for spouses….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2AA6-3F09-43B7-8491-1719CA82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4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36EE-5E46-4615-80C4-0AA06D4A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412000"/>
            <a:ext cx="14022170" cy="6380308"/>
          </a:xfrm>
        </p:spPr>
        <p:txBody>
          <a:bodyPr/>
          <a:lstStyle/>
          <a:p>
            <a:r>
              <a:rPr lang="en-GB" sz="2800" dirty="0"/>
              <a:t>The aim was to limit protection to ‘particularly vulnerable persons’</a:t>
            </a:r>
          </a:p>
          <a:p>
            <a:pPr marL="0" indent="0">
              <a:buNone/>
            </a:pPr>
            <a:r>
              <a:rPr lang="en-GB" dirty="0"/>
              <a:t>	(per Law Reform Commission, </a:t>
            </a:r>
            <a:r>
              <a:rPr lang="en-GB" i="1" dirty="0"/>
              <a:t>Rights and Duties of Cohabitees</a:t>
            </a:r>
            <a:r>
              <a:rPr lang="en-GB" dirty="0"/>
              <a:t>, 2006 at 1.24)</a:t>
            </a:r>
          </a:p>
          <a:p>
            <a:r>
              <a:rPr lang="en-GB" sz="2800" dirty="0"/>
              <a:t>Honourable intention, however…</a:t>
            </a:r>
          </a:p>
          <a:p>
            <a:r>
              <a:rPr lang="en-GB" sz="2800" dirty="0"/>
              <a:t>Eligibility is tightly defined + litigation is costly/risky + outcomes are uncertain/limited =&gt; lack of precedent =&gt; fuels greater uncertainty =&gt; impacts on litigation/settlements</a:t>
            </a:r>
          </a:p>
          <a:p>
            <a:endParaRPr lang="en-GB" sz="2800" dirty="0"/>
          </a:p>
          <a:p>
            <a:r>
              <a:rPr lang="en-GB" sz="2800" dirty="0"/>
              <a:t>Statutory financial dependence filter is particularly problematic</a:t>
            </a:r>
          </a:p>
          <a:p>
            <a:pPr marL="0" indent="0">
              <a:buNone/>
            </a:pPr>
            <a:endParaRPr lang="en-GB" sz="2800" dirty="0"/>
          </a:p>
          <a:p>
            <a:pPr lvl="1"/>
            <a:r>
              <a:rPr lang="en-GB" sz="2800" dirty="0"/>
              <a:t>Could judicial discretion have been better relied upon to establish an appropriate threshold through case law as opposed to choking the supply of cases at source? </a:t>
            </a:r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2AA6-3F09-43B7-8491-1719CA82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5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" id="{976E2B8D-249C-F549-ABF8-BDE5D4E94605}" vid="{29D2C429-AD03-7746-B0D3-EA6B789BED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96E1D1F76C4389B3606224D1A4FB" ma:contentTypeVersion="5" ma:contentTypeDescription="Create a new document." ma:contentTypeScope="" ma:versionID="ca547bcc530570a1c469b9b694e54bd6">
  <xsd:schema xmlns:xsd="http://www.w3.org/2001/XMLSchema" xmlns:xs="http://www.w3.org/2001/XMLSchema" xmlns:p="http://schemas.microsoft.com/office/2006/metadata/properties" xmlns:ns2="a25df97b-8ed4-46d7-8c64-1edfe469d015" targetNamespace="http://schemas.microsoft.com/office/2006/metadata/properties" ma:root="true" ma:fieldsID="2c1168f99c302692d09c9e32a73c36a6" ns2:_="">
    <xsd:import namespace="a25df97b-8ed4-46d7-8c64-1edfe469d0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n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f97b-8ed4-46d7-8c64-1edfe469d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rmation" ma:index="10" nillable="true" ma:displayName="Information" ma:format="Dropdown" ma:internalName="Inform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 xmlns="a25df97b-8ed4-46d7-8c64-1edfe469d015">To request a PowerPoint template specifically for your Faculty or Division, please contact niamh.browne@ul.ie </Inform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8493F7-052D-473B-98FE-7B71D8BC91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5df97b-8ed4-46d7-8c64-1edfe469d0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FACF9D-0C05-4194-85D4-6C541ECE26D9}">
  <ds:schemaRefs>
    <ds:schemaRef ds:uri="a25df97b-8ed4-46d7-8c64-1edfe469d01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BF6536-FD5C-4FBB-A07E-F186AB83E9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675</TotalTime>
  <Words>916</Words>
  <Application>Microsoft Macintosh PowerPoint</Application>
  <PresentationFormat>Custom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Helvetica</vt:lpstr>
      <vt:lpstr>Office Theme</vt:lpstr>
      <vt:lpstr>De Facto Relationships in Ireland</vt:lpstr>
      <vt:lpstr>Introduction</vt:lpstr>
      <vt:lpstr>Civil Partnership and Certain Rights and Obligations of Cohabitants Act 2010</vt:lpstr>
      <vt:lpstr>Civil Partnership and Certain Rights and Obligations of Cohabitants Act 2010 (1)</vt:lpstr>
      <vt:lpstr>Civil Partnership and Certain Rights and Obligations of Cohabitants Act 2010 (2)</vt:lpstr>
      <vt:lpstr>Civil Partnership and Certain Rights and Obligations of Cohabitants Act 2010 (3)</vt:lpstr>
      <vt:lpstr>Civil Partnership and Certain Rights and Obligations of Cohabitants Act 2010 (4)</vt:lpstr>
      <vt:lpstr>Does the ‘Safety Net’ Provide Safety for Cohabitants?</vt:lpstr>
      <vt:lpstr>Conclusion</vt:lpstr>
      <vt:lpstr>Thank you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Kathryn.O'Sullivan</dc:creator>
  <cp:lastModifiedBy>Jonathan Laidlow (Arts and Law)</cp:lastModifiedBy>
  <cp:revision>29</cp:revision>
  <dcterms:created xsi:type="dcterms:W3CDTF">2023-01-23T07:41:42Z</dcterms:created>
  <dcterms:modified xsi:type="dcterms:W3CDTF">2023-02-24T13:18:11Z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0x01010093E796E1D1F76C4389B3606224D1A4FB</vt:lpwstr>
  </property>
</Properties>
</file>