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96" r:id="rId2"/>
    <p:sldId id="2565" r:id="rId3"/>
    <p:sldId id="2584" r:id="rId4"/>
    <p:sldId id="2597" r:id="rId5"/>
    <p:sldId id="2607" r:id="rId6"/>
    <p:sldId id="2599" r:id="rId7"/>
    <p:sldId id="2600" r:id="rId8"/>
    <p:sldId id="2602" r:id="rId9"/>
    <p:sldId id="2603" r:id="rId10"/>
    <p:sldId id="2604" r:id="rId11"/>
    <p:sldId id="2605" r:id="rId12"/>
    <p:sldId id="2606" r:id="rId13"/>
    <p:sldId id="2621" r:id="rId14"/>
    <p:sldId id="2608" r:id="rId15"/>
    <p:sldId id="2620" r:id="rId16"/>
    <p:sldId id="2610" r:id="rId17"/>
    <p:sldId id="2619" r:id="rId18"/>
    <p:sldId id="2609" r:id="rId19"/>
    <p:sldId id="2622" r:id="rId20"/>
    <p:sldId id="2612" r:id="rId21"/>
    <p:sldId id="2614" r:id="rId22"/>
    <p:sldId id="2618" r:id="rId23"/>
    <p:sldId id="2611" r:id="rId24"/>
    <p:sldId id="2617" r:id="rId25"/>
    <p:sldId id="26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32" autoAdjust="0"/>
    <p:restoredTop sz="83380" autoAdjust="0"/>
  </p:normalViewPr>
  <p:slideViewPr>
    <p:cSldViewPr snapToGrid="0" snapToObjects="1" showGuides="1">
      <p:cViewPr varScale="1">
        <p:scale>
          <a:sx n="93" d="100"/>
          <a:sy n="93" d="100"/>
        </p:scale>
        <p:origin x="224" y="376"/>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8/15/23</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8/15/23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Newness of project</a:t>
            </a:r>
          </a:p>
        </p:txBody>
      </p:sp>
      <p:sp>
        <p:nvSpPr>
          <p:cNvPr id="4" name="Slide Number Placeholder 3"/>
          <p:cNvSpPr>
            <a:spLocks noGrp="1"/>
          </p:cNvSpPr>
          <p:nvPr>
            <p:ph type="sldNum" sz="quarter" idx="5"/>
          </p:nvPr>
        </p:nvSpPr>
        <p:spPr/>
        <p:txBody>
          <a:bodyPr/>
          <a:lstStyle/>
          <a:p>
            <a:fld id="{3CFA0038-7055-434C-B6C4-B8C69565C600}" type="slidenum">
              <a:rPr lang="en-US" smtClean="0"/>
              <a:t>1</a:t>
            </a:fld>
            <a:endParaRPr lang="en-US" dirty="0"/>
          </a:p>
        </p:txBody>
      </p:sp>
    </p:spTree>
    <p:extLst>
      <p:ext uri="{BB962C8B-B14F-4D97-AF65-F5344CB8AC3E}">
        <p14:creationId xmlns:p14="http://schemas.microsoft.com/office/powerpoint/2010/main" val="2738502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effectLst/>
            </a:endParaRPr>
          </a:p>
        </p:txBody>
      </p:sp>
      <p:sp>
        <p:nvSpPr>
          <p:cNvPr id="4" name="Slide Number Placeholder 3"/>
          <p:cNvSpPr>
            <a:spLocks noGrp="1"/>
          </p:cNvSpPr>
          <p:nvPr>
            <p:ph type="sldNum" sz="quarter" idx="5"/>
          </p:nvPr>
        </p:nvSpPr>
        <p:spPr/>
        <p:txBody>
          <a:bodyPr/>
          <a:lstStyle/>
          <a:p>
            <a:fld id="{3CFA0038-7055-434C-B6C4-B8C69565C600}" type="slidenum">
              <a:rPr lang="en-US" smtClean="0"/>
              <a:t>10</a:t>
            </a:fld>
            <a:endParaRPr lang="en-US" dirty="0"/>
          </a:p>
        </p:txBody>
      </p:sp>
    </p:spTree>
    <p:extLst>
      <p:ext uri="{BB962C8B-B14F-4D97-AF65-F5344CB8AC3E}">
        <p14:creationId xmlns:p14="http://schemas.microsoft.com/office/powerpoint/2010/main" val="4148559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Update to the same example search</a:t>
            </a:r>
            <a:endParaRPr lang="en-GB" b="0" dirty="0">
              <a:effectLst/>
            </a:endParaRPr>
          </a:p>
        </p:txBody>
      </p:sp>
      <p:sp>
        <p:nvSpPr>
          <p:cNvPr id="4" name="Slide Number Placeholder 3"/>
          <p:cNvSpPr>
            <a:spLocks noGrp="1"/>
          </p:cNvSpPr>
          <p:nvPr>
            <p:ph type="sldNum" sz="quarter" idx="5"/>
          </p:nvPr>
        </p:nvSpPr>
        <p:spPr/>
        <p:txBody>
          <a:bodyPr/>
          <a:lstStyle/>
          <a:p>
            <a:fld id="{3CFA0038-7055-434C-B6C4-B8C69565C600}" type="slidenum">
              <a:rPr lang="en-US" smtClean="0"/>
              <a:t>11</a:t>
            </a:fld>
            <a:endParaRPr lang="en-US" dirty="0"/>
          </a:p>
        </p:txBody>
      </p:sp>
    </p:spTree>
    <p:extLst>
      <p:ext uri="{BB962C8B-B14F-4D97-AF65-F5344CB8AC3E}">
        <p14:creationId xmlns:p14="http://schemas.microsoft.com/office/powerpoint/2010/main" val="2572657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As you can see, different fields are doing similar things, for different purposes, with different terminology</a:t>
            </a:r>
            <a:endParaRPr lang="en-GB" b="0" dirty="0">
              <a:effectLst/>
            </a:endParaRPr>
          </a:p>
          <a:p>
            <a:endParaRPr lang="en-GB" b="0" dirty="0">
              <a:effectLst/>
            </a:endParaRPr>
          </a:p>
        </p:txBody>
      </p:sp>
      <p:sp>
        <p:nvSpPr>
          <p:cNvPr id="4" name="Slide Number Placeholder 3"/>
          <p:cNvSpPr>
            <a:spLocks noGrp="1"/>
          </p:cNvSpPr>
          <p:nvPr>
            <p:ph type="sldNum" sz="quarter" idx="5"/>
          </p:nvPr>
        </p:nvSpPr>
        <p:spPr/>
        <p:txBody>
          <a:bodyPr/>
          <a:lstStyle/>
          <a:p>
            <a:fld id="{3CFA0038-7055-434C-B6C4-B8C69565C600}" type="slidenum">
              <a:rPr lang="en-US" smtClean="0"/>
              <a:t>12</a:t>
            </a:fld>
            <a:endParaRPr lang="en-US" dirty="0"/>
          </a:p>
        </p:txBody>
      </p:sp>
    </p:spTree>
    <p:extLst>
      <p:ext uri="{BB962C8B-B14F-4D97-AF65-F5344CB8AC3E}">
        <p14:creationId xmlns:p14="http://schemas.microsoft.com/office/powerpoint/2010/main" val="2092591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b="0" dirty="0">
                <a:effectLst/>
              </a:rPr>
              <a:t>To conclude this section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A0038-7055-434C-B6C4-B8C69565C6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216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A0038-7055-434C-B6C4-B8C69565C6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537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effectLst/>
            </a:endParaRPr>
          </a:p>
        </p:txBody>
      </p:sp>
      <p:sp>
        <p:nvSpPr>
          <p:cNvPr id="4" name="Slide Number Placeholder 3"/>
          <p:cNvSpPr>
            <a:spLocks noGrp="1"/>
          </p:cNvSpPr>
          <p:nvPr>
            <p:ph type="sldNum" sz="quarter" idx="5"/>
          </p:nvPr>
        </p:nvSpPr>
        <p:spPr/>
        <p:txBody>
          <a:bodyPr/>
          <a:lstStyle/>
          <a:p>
            <a:fld id="{3CFA0038-7055-434C-B6C4-B8C69565C600}" type="slidenum">
              <a:rPr lang="en-US" smtClean="0"/>
              <a:t>16</a:t>
            </a:fld>
            <a:endParaRPr lang="en-US" dirty="0"/>
          </a:p>
        </p:txBody>
      </p:sp>
    </p:spTree>
    <p:extLst>
      <p:ext uri="{BB962C8B-B14F-4D97-AF65-F5344CB8AC3E}">
        <p14:creationId xmlns:p14="http://schemas.microsoft.com/office/powerpoint/2010/main" val="2766930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A0038-7055-434C-B6C4-B8C69565C6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917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GB" sz="2300" b="1" i="0" u="none" strike="noStrike" dirty="0">
                <a:solidFill>
                  <a:srgbClr val="000000"/>
                </a:solidFill>
                <a:effectLst/>
                <a:latin typeface="Arial" panose="020B0604020202020204" pitchFamily="34" charset="0"/>
              </a:rPr>
              <a:t>Selecting</a:t>
            </a:r>
            <a:r>
              <a:rPr lang="en-GB" sz="2300" b="0" i="0" u="none" strike="noStrike" dirty="0">
                <a:solidFill>
                  <a:srgbClr val="000000"/>
                </a:solidFill>
                <a:effectLst/>
                <a:latin typeface="Arial" panose="020B0604020202020204" pitchFamily="34" charset="0"/>
              </a:rPr>
              <a:t> and </a:t>
            </a:r>
            <a:r>
              <a:rPr lang="en-GB" sz="2300" b="1" i="0" u="none" strike="noStrike" dirty="0">
                <a:solidFill>
                  <a:srgbClr val="000000"/>
                </a:solidFill>
                <a:effectLst/>
                <a:latin typeface="Arial" panose="020B0604020202020204" pitchFamily="34" charset="0"/>
              </a:rPr>
              <a:t>sorting</a:t>
            </a:r>
            <a:r>
              <a:rPr lang="en-GB" sz="2300" b="0" i="0" u="none" strike="noStrike" dirty="0">
                <a:solidFill>
                  <a:srgbClr val="000000"/>
                </a:solidFill>
                <a:effectLst/>
                <a:latin typeface="Arial" panose="020B0604020202020204" pitchFamily="34" charset="0"/>
              </a:rPr>
              <a:t> get more attention from the developers of existing tools than </a:t>
            </a:r>
            <a:r>
              <a:rPr lang="en-GB" sz="2300" b="1" i="0" u="none" strike="noStrike" dirty="0">
                <a:solidFill>
                  <a:srgbClr val="000000"/>
                </a:solidFill>
                <a:effectLst/>
                <a:latin typeface="Arial" panose="020B0604020202020204" pitchFamily="34" charset="0"/>
              </a:rPr>
              <a:t>ranking</a:t>
            </a:r>
            <a:r>
              <a:rPr lang="en-GB" sz="2300" b="0" i="0" u="none" strike="noStrike" dirty="0">
                <a:solidFill>
                  <a:srgbClr val="000000"/>
                </a:solidFill>
                <a:effectLst/>
                <a:latin typeface="Arial" panose="020B0604020202020204" pitchFamily="34" charset="0"/>
              </a:rPr>
              <a:t> and especially </a:t>
            </a:r>
            <a:r>
              <a:rPr lang="en-GB" sz="2300" b="1" i="0" u="none" strike="noStrike" dirty="0">
                <a:solidFill>
                  <a:srgbClr val="000000"/>
                </a:solidFill>
                <a:effectLst/>
                <a:latin typeface="Arial" panose="020B0604020202020204" pitchFamily="34" charset="0"/>
              </a:rPr>
              <a:t>clustering</a:t>
            </a:r>
            <a:endParaRPr lang="en-GB" sz="23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GB" sz="2300" b="0" i="0" u="none" strike="noStrike" dirty="0">
                <a:solidFill>
                  <a:srgbClr val="000000"/>
                </a:solidFill>
                <a:effectLst/>
                <a:latin typeface="Arial" panose="020B0604020202020204" pitchFamily="34" charset="0"/>
              </a:rPr>
              <a:t>Clustering can be based on</a:t>
            </a:r>
          </a:p>
          <a:p>
            <a:pPr marL="742950" lvl="1" indent="-285750" rtl="0" fontAlgn="base">
              <a:spcBef>
                <a:spcPts val="0"/>
              </a:spcBef>
              <a:spcAft>
                <a:spcPts val="0"/>
              </a:spcAft>
              <a:buFont typeface="Arial" panose="020B0604020202020204" pitchFamily="34" charset="0"/>
              <a:buChar char="•"/>
            </a:pPr>
            <a:r>
              <a:rPr lang="en-GB" sz="1900" b="0" i="0" u="none" strike="noStrike" dirty="0">
                <a:solidFill>
                  <a:srgbClr val="000000"/>
                </a:solidFill>
                <a:effectLst/>
                <a:latin typeface="Arial" panose="020B0604020202020204" pitchFamily="34" charset="0"/>
              </a:rPr>
              <a:t>lexical similarity</a:t>
            </a:r>
          </a:p>
          <a:p>
            <a:pPr marL="742950" lvl="1" indent="-285750" rtl="0" fontAlgn="base">
              <a:spcBef>
                <a:spcPts val="0"/>
              </a:spcBef>
              <a:spcAft>
                <a:spcPts val="0"/>
              </a:spcAft>
              <a:buFont typeface="Arial" panose="020B0604020202020204" pitchFamily="34" charset="0"/>
              <a:buChar char="•"/>
            </a:pPr>
            <a:r>
              <a:rPr lang="en-GB" sz="1900" b="0" i="0" u="none" strike="noStrike" dirty="0">
                <a:solidFill>
                  <a:srgbClr val="000000"/>
                </a:solidFill>
                <a:effectLst/>
                <a:latin typeface="Arial" panose="020B0604020202020204" pitchFamily="34" charset="0"/>
              </a:rPr>
              <a:t>syntactic similarity</a:t>
            </a:r>
          </a:p>
          <a:p>
            <a:pPr marL="742950" lvl="1" indent="-285750" rtl="0" fontAlgn="base">
              <a:spcBef>
                <a:spcPts val="0"/>
              </a:spcBef>
              <a:spcAft>
                <a:spcPts val="0"/>
              </a:spcAft>
              <a:buFont typeface="Arial" panose="020B0604020202020204" pitchFamily="34" charset="0"/>
              <a:buChar char="•"/>
            </a:pPr>
            <a:r>
              <a:rPr lang="en-GB" sz="1900" b="0" i="0" u="none" strike="noStrike" dirty="0">
                <a:solidFill>
                  <a:srgbClr val="000000"/>
                </a:solidFill>
                <a:effectLst/>
                <a:latin typeface="Arial" panose="020B0604020202020204" pitchFamily="34" charset="0"/>
              </a:rPr>
              <a:t>semantic similarity</a:t>
            </a:r>
          </a:p>
          <a:p>
            <a:pPr rtl="0" fontAlgn="base">
              <a:spcBef>
                <a:spcPts val="0"/>
              </a:spcBef>
              <a:spcAft>
                <a:spcPts val="0"/>
              </a:spcAft>
              <a:buFont typeface="Arial" panose="020B0604020202020204" pitchFamily="34" charset="0"/>
              <a:buChar char="•"/>
            </a:pPr>
            <a:r>
              <a:rPr lang="en-GB" sz="2300" b="0" i="0" u="none" strike="noStrike" dirty="0">
                <a:solidFill>
                  <a:srgbClr val="000000"/>
                </a:solidFill>
                <a:effectLst/>
                <a:latin typeface="Arial" panose="020B0604020202020204" pitchFamily="34" charset="0"/>
              </a:rPr>
              <a:t>Clustering visualisation:</a:t>
            </a:r>
          </a:p>
          <a:p>
            <a:pPr marL="742950" lvl="1" indent="-285750" rtl="0" fontAlgn="base">
              <a:spcBef>
                <a:spcPts val="0"/>
              </a:spcBef>
              <a:spcAft>
                <a:spcPts val="1200"/>
              </a:spcAft>
              <a:buFont typeface="Arial" panose="020B0604020202020204" pitchFamily="34" charset="0"/>
              <a:buChar char="•"/>
            </a:pPr>
            <a:r>
              <a:rPr lang="en-GB" sz="1900" b="0" i="0" u="none" strike="noStrike" dirty="0">
                <a:solidFill>
                  <a:srgbClr val="000000"/>
                </a:solidFill>
                <a:effectLst/>
                <a:latin typeface="Arial" panose="020B0604020202020204" pitchFamily="34" charset="0"/>
              </a:rPr>
              <a:t>tree-like structures</a:t>
            </a:r>
          </a:p>
          <a:p>
            <a:pPr marL="742950" lvl="1" indent="-285750" rtl="0" fontAlgn="base">
              <a:spcBef>
                <a:spcPts val="0"/>
              </a:spcBef>
              <a:spcAft>
                <a:spcPts val="0"/>
              </a:spcAft>
              <a:buFont typeface="Arial" panose="020B0604020202020204" pitchFamily="34" charset="0"/>
              <a:buChar char="•"/>
            </a:pPr>
            <a:r>
              <a:rPr lang="en-GB" sz="1900" b="0" i="0" u="none" strike="noStrike" dirty="0">
                <a:solidFill>
                  <a:srgbClr val="000000"/>
                </a:solidFill>
                <a:effectLst/>
                <a:latin typeface="Arial" panose="020B0604020202020204" pitchFamily="34" charset="0"/>
              </a:rPr>
              <a:t>ranked list of clusters with selected examples</a:t>
            </a:r>
          </a:p>
        </p:txBody>
      </p:sp>
      <p:sp>
        <p:nvSpPr>
          <p:cNvPr id="4" name="Slide Number Placeholder 3"/>
          <p:cNvSpPr>
            <a:spLocks noGrp="1"/>
          </p:cNvSpPr>
          <p:nvPr>
            <p:ph type="sldNum" sz="quarter" idx="5"/>
          </p:nvPr>
        </p:nvSpPr>
        <p:spPr/>
        <p:txBody>
          <a:bodyPr/>
          <a:lstStyle/>
          <a:p>
            <a:fld id="{3CFA0038-7055-434C-B6C4-B8C69565C600}" type="slidenum">
              <a:rPr lang="en-US" smtClean="0"/>
              <a:t>18</a:t>
            </a:fld>
            <a:endParaRPr lang="en-US" dirty="0"/>
          </a:p>
        </p:txBody>
      </p:sp>
    </p:spTree>
    <p:extLst>
      <p:ext uri="{BB962C8B-B14F-4D97-AF65-F5344CB8AC3E}">
        <p14:creationId xmlns:p14="http://schemas.microsoft.com/office/powerpoint/2010/main" val="2370705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A0038-7055-434C-B6C4-B8C69565C6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814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Say about clustering + sorting + ranking</a:t>
            </a:r>
            <a:endParaRPr lang="en-GB"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A0038-7055-434C-B6C4-B8C69565C6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27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Introduce selves, presenting on behalf of the RC21 team</a:t>
            </a:r>
          </a:p>
          <a:p>
            <a:pPr marL="171450" indent="-171450">
              <a:buFontTx/>
              <a:buChar char="-"/>
            </a:pPr>
            <a:endParaRPr lang="en-GB" dirty="0"/>
          </a:p>
          <a:p>
            <a:pPr algn="l"/>
            <a:r>
              <a:rPr lang="en-GB" dirty="0"/>
              <a:t>Cross-institutional project funded by AHRC and DFG to pool expertise in theoretical foundations in CL (</a:t>
            </a:r>
            <a:r>
              <a:rPr lang="en-GB" dirty="0" err="1"/>
              <a:t>Bham</a:t>
            </a:r>
            <a:r>
              <a:rPr lang="en-GB" dirty="0"/>
              <a:t>) and quant/stats methods (FAU) in a cross-linguistic investigation to explore the full potential of concordance reading, and </a:t>
            </a:r>
            <a:r>
              <a:rPr lang="en-GB" sz="1800" b="0" i="0" u="none" strike="noStrike" baseline="0" dirty="0">
                <a:latin typeface="Arial-BoldMT"/>
              </a:rPr>
              <a:t>systematically describe and support strategies of reading concordances.</a:t>
            </a:r>
          </a:p>
        </p:txBody>
      </p:sp>
      <p:sp>
        <p:nvSpPr>
          <p:cNvPr id="4" name="Slide Number Placeholder 3"/>
          <p:cNvSpPr>
            <a:spLocks noGrp="1"/>
          </p:cNvSpPr>
          <p:nvPr>
            <p:ph type="sldNum" sz="quarter" idx="5"/>
          </p:nvPr>
        </p:nvSpPr>
        <p:spPr/>
        <p:txBody>
          <a:bodyPr/>
          <a:lstStyle/>
          <a:p>
            <a:fld id="{3CFA0038-7055-434C-B6C4-B8C69565C600}" type="slidenum">
              <a:rPr lang="en-US" smtClean="0"/>
              <a:t>2</a:t>
            </a:fld>
            <a:endParaRPr lang="en-US" dirty="0"/>
          </a:p>
        </p:txBody>
      </p:sp>
    </p:spTree>
    <p:extLst>
      <p:ext uri="{BB962C8B-B14F-4D97-AF65-F5344CB8AC3E}">
        <p14:creationId xmlns:p14="http://schemas.microsoft.com/office/powerpoint/2010/main" val="4278846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A0038-7055-434C-B6C4-B8C69565C6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063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A0038-7055-434C-B6C4-B8C69565C6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693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More reproducibility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Benefit of systematicity: presentation of discipline beyond corpus linguistics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A0038-7055-434C-B6C4-B8C69565C6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032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A0038-7055-434C-B6C4-B8C69565C6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37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baseline="0" dirty="0">
                <a:latin typeface="Arial-BoldMT"/>
              </a:rPr>
              <a:t>Two things that are novel about this study: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b="0" i="0" u="none" strike="noStrike" baseline="0" dirty="0">
              <a:latin typeface="Arial-BoldM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baseline="0" dirty="0">
                <a:latin typeface="Arial-BoldMT"/>
              </a:rPr>
              <a:t>(</a:t>
            </a:r>
            <a:r>
              <a:rPr lang="en-GB" sz="1200" b="0" i="0" u="none" strike="noStrike" baseline="0" dirty="0" err="1">
                <a:latin typeface="Arial-BoldMT"/>
              </a:rPr>
              <a:t>i</a:t>
            </a:r>
            <a:r>
              <a:rPr lang="en-GB" sz="1200" b="0" i="0" u="none" strike="noStrike" baseline="0" dirty="0">
                <a:latin typeface="Arial-BoldMT"/>
              </a:rPr>
              <a:t>) cross-linguistic; a lot of what we plan to do is going to be carried out in both English and German, </a:t>
            </a:r>
            <a:r>
              <a:rPr lang="en-GB" b="0" i="0" dirty="0">
                <a:solidFill>
                  <a:srgbClr val="434748"/>
                </a:solidFill>
                <a:effectLst/>
                <a:latin typeface="Tahoma" panose="020B0604030504040204" pitchFamily="34" charset="0"/>
              </a:rPr>
              <a:t>broaden out approaches to concordance reading which have been very focused on the English language so far and ensure findings apply to a broad range of cases beyond English</a:t>
            </a:r>
            <a:endParaRPr lang="en-GB" sz="1200" b="0" i="0" u="none" strike="noStrike" baseline="0" dirty="0">
              <a:latin typeface="Arial-BoldM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baseline="0" dirty="0">
                <a:latin typeface="Arial-BoldMT"/>
              </a:rPr>
              <a:t>(ii) looking at this from the perspective of different disciplines to find commonalities in what researchers in different subject areas are doing</a:t>
            </a:r>
            <a:endParaRPr lang="en-GB" dirty="0"/>
          </a:p>
        </p:txBody>
      </p:sp>
      <p:sp>
        <p:nvSpPr>
          <p:cNvPr id="4" name="Slide Number Placeholder 3"/>
          <p:cNvSpPr>
            <a:spLocks noGrp="1"/>
          </p:cNvSpPr>
          <p:nvPr>
            <p:ph type="sldNum" sz="quarter" idx="5"/>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74430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Deciding on areas of focus</a:t>
            </a:r>
          </a:p>
          <a:p>
            <a:pPr rtl="0">
              <a:spcBef>
                <a:spcPts val="0"/>
              </a:spcBef>
              <a:spcAft>
                <a:spcPts val="0"/>
              </a:spcAft>
            </a:pPr>
            <a:r>
              <a:rPr lang="en-GB" sz="1800" b="0" i="0" u="none" strike="noStrike" dirty="0">
                <a:solidFill>
                  <a:srgbClr val="000000"/>
                </a:solidFill>
                <a:effectLst/>
                <a:latin typeface="Arial" panose="020B0604020202020204" pitchFamily="34" charset="0"/>
              </a:rPr>
              <a:t>Established = used from the beginning</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Evolving = starting to look at concordances in a more structured way, looking across boundaries</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Literary stylistics: concordance reading central element of literary stylistics; a lot of new stuff is happening</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CADS and corpus stylistics probably same timing, but what is developing is cross-discipline approaches</a:t>
            </a:r>
            <a:endParaRPr lang="en-GB" b="0" dirty="0">
              <a:effectLst/>
            </a:endParaRPr>
          </a:p>
        </p:txBody>
      </p:sp>
      <p:sp>
        <p:nvSpPr>
          <p:cNvPr id="4" name="Slide Number Placeholder 3"/>
          <p:cNvSpPr>
            <a:spLocks noGrp="1"/>
          </p:cNvSpPr>
          <p:nvPr>
            <p:ph type="sldNum" sz="quarter" idx="5"/>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3947925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rPr>
              <a:t>Fields with a lot of momentum, we are specialists, they are important, sufficient amount of attention</a:t>
            </a:r>
            <a:endParaRPr lang="en-GB" sz="1200" b="0" dirty="0">
              <a:effectLst/>
            </a:endParaRPr>
          </a:p>
          <a:p>
            <a:pPr rtl="0">
              <a:spcBef>
                <a:spcPts val="0"/>
              </a:spcBef>
              <a:spcAft>
                <a:spcPts val="0"/>
              </a:spcAft>
            </a:pPr>
            <a:endParaRPr lang="en-GB" b="0" dirty="0">
              <a:effectLst/>
            </a:endParaRPr>
          </a:p>
        </p:txBody>
      </p:sp>
      <p:sp>
        <p:nvSpPr>
          <p:cNvPr id="4" name="Slide Number Placeholder 3"/>
          <p:cNvSpPr>
            <a:spLocks noGrp="1"/>
          </p:cNvSpPr>
          <p:nvPr>
            <p:ph type="sldNum" sz="quarter" idx="5"/>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536687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b="0" dirty="0">
                <a:effectLst/>
              </a:rPr>
              <a:t>Read blue box</a:t>
            </a:r>
          </a:p>
          <a:p>
            <a:pPr rtl="0">
              <a:spcBef>
                <a:spcPts val="0"/>
              </a:spcBef>
              <a:spcAft>
                <a:spcPts val="0"/>
              </a:spcAft>
            </a:pPr>
            <a:r>
              <a:rPr lang="en-GB" b="0" dirty="0">
                <a:effectLst/>
              </a:rPr>
              <a:t>We are undertaking a systematic review of how and why concordance analysis is done in each of these areas</a:t>
            </a:r>
          </a:p>
          <a:p>
            <a:pPr rtl="0">
              <a:spcBef>
                <a:spcPts val="0"/>
              </a:spcBef>
              <a:spcAft>
                <a:spcPts val="0"/>
              </a:spcAft>
            </a:pPr>
            <a:r>
              <a:rPr lang="en-GB" b="0" dirty="0">
                <a:effectLst/>
              </a:rPr>
              <a:t>Results will inform the development of </a:t>
            </a:r>
            <a:r>
              <a:rPr lang="en-GB" b="0" i="0" dirty="0">
                <a:effectLst/>
              </a:rPr>
              <a:t>tools that can be used effectively in multiple disciples</a:t>
            </a:r>
          </a:p>
          <a:p>
            <a:pPr rtl="0">
              <a:spcBef>
                <a:spcPts val="0"/>
              </a:spcBef>
              <a:spcAft>
                <a:spcPts val="0"/>
              </a:spcAft>
            </a:pPr>
            <a:r>
              <a:rPr lang="en-GB" b="0" i="0" dirty="0">
                <a:effectLst/>
              </a:rPr>
              <a:t>But – challenge – the understanding of the purpose of a concordance differs across disciplines</a:t>
            </a:r>
            <a:endParaRPr lang="en-GB" b="0" dirty="0">
              <a:effectLst/>
            </a:endParaRPr>
          </a:p>
          <a:p>
            <a:pPr rtl="0">
              <a:spcBef>
                <a:spcPts val="0"/>
              </a:spcBef>
              <a:spcAft>
                <a:spcPts val="0"/>
              </a:spcAft>
            </a:pPr>
            <a:endParaRPr lang="en-GB" b="0" dirty="0">
              <a:effectLst/>
            </a:endParaRPr>
          </a:p>
        </p:txBody>
      </p:sp>
      <p:sp>
        <p:nvSpPr>
          <p:cNvPr id="4" name="Slide Number Placeholder 3"/>
          <p:cNvSpPr>
            <a:spLocks noGrp="1"/>
          </p:cNvSpPr>
          <p:nvPr>
            <p:ph type="sldNum" sz="quarter" idx="5"/>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24669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GB" sz="1800" b="0" i="0" u="none" strike="noStrike" dirty="0">
                <a:solidFill>
                  <a:srgbClr val="242424"/>
                </a:solidFill>
                <a:effectLst/>
                <a:latin typeface="Arial" panose="020B0604020202020204" pitchFamily="34" charset="0"/>
              </a:rPr>
              <a:t>The language used to describe the steps taken to read concordances also varies across disciplines, even though – so far – we think researchers across disciplines are more or less doing the same thing.</a:t>
            </a:r>
          </a:p>
          <a:p>
            <a:pPr rtl="0" fontAlgn="base">
              <a:spcBef>
                <a:spcPts val="0"/>
              </a:spcBef>
              <a:spcAft>
                <a:spcPts val="0"/>
              </a:spcAft>
              <a:buFont typeface="Arial" panose="020B0604020202020204" pitchFamily="34" charset="0"/>
              <a:buNone/>
            </a:pPr>
            <a:endParaRPr lang="en-GB" sz="1800" b="0" i="0" u="none" strike="noStrike" dirty="0">
              <a:solidFill>
                <a:srgbClr val="242424"/>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GB" sz="1800" b="0" i="0" u="none" strike="noStrike" dirty="0">
                <a:solidFill>
                  <a:srgbClr val="242424"/>
                </a:solidFill>
                <a:effectLst/>
                <a:latin typeface="Arial" panose="020B0604020202020204" pitchFamily="34" charset="0"/>
              </a:rPr>
              <a:t>One problem is that these steps are not always clearly laid out in the methods sections of research papers.</a:t>
            </a:r>
          </a:p>
          <a:p>
            <a:pPr algn="l"/>
            <a:r>
              <a:rPr lang="en-GB" sz="1800" b="0" i="0" u="none" strike="noStrike" dirty="0">
                <a:solidFill>
                  <a:srgbClr val="242424"/>
                </a:solidFill>
                <a:effectLst/>
                <a:latin typeface="Arial" panose="020B0604020202020204" pitchFamily="34" charset="0"/>
              </a:rPr>
              <a:t>Another is that </a:t>
            </a:r>
            <a:r>
              <a:rPr lang="en-GB" sz="1800" b="0" i="0" u="none" strike="noStrike" baseline="0" dirty="0">
                <a:latin typeface="ArialMT"/>
              </a:rPr>
              <a:t>choices for the organisation of concordances are determined by the intuition of experienced analysts and by technical affordances of concordance software.</a:t>
            </a:r>
            <a:endParaRPr lang="en-GB" sz="1800" b="0" i="0" u="none" strike="noStrike" dirty="0">
              <a:solidFill>
                <a:srgbClr val="242424"/>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GB" sz="1800" b="0" i="0" u="none" strike="noStrike" dirty="0">
                <a:solidFill>
                  <a:srgbClr val="242424"/>
                </a:solidFill>
                <a:effectLst/>
                <a:latin typeface="Arial" panose="020B0604020202020204" pitchFamily="34" charset="0"/>
              </a:rPr>
              <a:t> </a:t>
            </a:r>
          </a:p>
          <a:p>
            <a:r>
              <a:rPr lang="en-GB" sz="1800" b="0" i="0" u="none" strike="noStrike" dirty="0">
                <a:solidFill>
                  <a:srgbClr val="000000"/>
                </a:solidFill>
                <a:effectLst/>
                <a:latin typeface="Arial" panose="020B0604020202020204" pitchFamily="34" charset="0"/>
              </a:rPr>
              <a:t>Our project aims to bring some systematicity to this process of reading concordances, and a terminology for doing so that can be used consistently across disciplines.</a:t>
            </a:r>
          </a:p>
        </p:txBody>
      </p:sp>
      <p:sp>
        <p:nvSpPr>
          <p:cNvPr id="4" name="Slide Number Placeholder 3"/>
          <p:cNvSpPr>
            <a:spLocks noGrp="1"/>
          </p:cNvSpPr>
          <p:nvPr>
            <p:ph type="sldNum" sz="quarter" idx="5"/>
          </p:nvPr>
        </p:nvSpPr>
        <p:spPr/>
        <p:txBody>
          <a:bodyPr/>
          <a:lstStyle/>
          <a:p>
            <a:fld id="{3CFA0038-7055-434C-B6C4-B8C69565C600}" type="slidenum">
              <a:rPr lang="en-US" smtClean="0"/>
              <a:t>7</a:t>
            </a:fld>
            <a:endParaRPr lang="en-US" dirty="0"/>
          </a:p>
        </p:txBody>
      </p:sp>
    </p:spTree>
    <p:extLst>
      <p:ext uri="{BB962C8B-B14F-4D97-AF65-F5344CB8AC3E}">
        <p14:creationId xmlns:p14="http://schemas.microsoft.com/office/powerpoint/2010/main" val="928206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242424"/>
                </a:solidFill>
                <a:effectLst/>
                <a:latin typeface="Arial" panose="020B0604020202020204" pitchFamily="34" charset="0"/>
              </a:rPr>
              <a:t>Early approaches towards a </a:t>
            </a:r>
            <a:r>
              <a:rPr lang="en-GB" sz="1800" b="1" i="0" u="none" strike="noStrike" dirty="0">
                <a:solidFill>
                  <a:srgbClr val="242424"/>
                </a:solidFill>
                <a:effectLst/>
                <a:latin typeface="Arial" panose="020B0604020202020204" pitchFamily="34" charset="0"/>
              </a:rPr>
              <a:t>systematic account </a:t>
            </a:r>
            <a:r>
              <a:rPr lang="en-GB" sz="1800" b="0" i="0" u="none" strike="noStrike" dirty="0">
                <a:solidFill>
                  <a:srgbClr val="242424"/>
                </a:solidFill>
                <a:effectLst/>
                <a:latin typeface="Arial" panose="020B0604020202020204" pitchFamily="34" charset="0"/>
              </a:rPr>
              <a:t>of ‘reading concordances’; best known has only </a:t>
            </a:r>
            <a:r>
              <a:rPr lang="en-GB" sz="1800" b="1" i="0" u="none" strike="noStrike" dirty="0">
                <a:solidFill>
                  <a:srgbClr val="242424"/>
                </a:solidFill>
                <a:effectLst/>
                <a:latin typeface="Arial" panose="020B0604020202020204" pitchFamily="34" charset="0"/>
              </a:rPr>
              <a:t>selectively </a:t>
            </a:r>
            <a:r>
              <a:rPr lang="en-GB" sz="1800" b="0" i="0" u="none" strike="noStrike" dirty="0">
                <a:solidFill>
                  <a:srgbClr val="242424"/>
                </a:solidFill>
                <a:effectLst/>
                <a:latin typeface="Arial" panose="020B0604020202020204" pitchFamily="34" charset="0"/>
              </a:rPr>
              <a:t>been taken forward</a:t>
            </a:r>
            <a:endParaRPr lang="en-GB" sz="1800" b="1" i="0" u="none" strike="noStrike" dirty="0">
              <a:solidFill>
                <a:srgbClr val="444746"/>
              </a:solidFill>
              <a:effectLst/>
              <a:latin typeface="Roboto" panose="02000000000000000000" pitchFamily="2" charset="0"/>
            </a:endParaRPr>
          </a:p>
          <a:p>
            <a:pPr rtl="0">
              <a:spcBef>
                <a:spcPts val="0"/>
              </a:spcBef>
              <a:spcAft>
                <a:spcPts val="0"/>
              </a:spcAft>
            </a:pPr>
            <a:endParaRPr lang="en-GB" sz="1800" b="1" i="0" u="none" strike="noStrike" dirty="0">
              <a:solidFill>
                <a:srgbClr val="444746"/>
              </a:solidFill>
              <a:effectLst/>
              <a:latin typeface="Roboto" panose="02000000000000000000" pitchFamily="2" charset="0"/>
            </a:endParaRPr>
          </a:p>
          <a:p>
            <a:pPr rtl="0">
              <a:spcBef>
                <a:spcPts val="0"/>
              </a:spcBef>
              <a:spcAft>
                <a:spcPts val="0"/>
              </a:spcAft>
            </a:pPr>
            <a:r>
              <a:rPr lang="en-GB" sz="1800" b="1" i="0" u="none" strike="noStrike" dirty="0">
                <a:solidFill>
                  <a:srgbClr val="444746"/>
                </a:solidFill>
                <a:effectLst/>
                <a:latin typeface="Roboto" panose="02000000000000000000" pitchFamily="2" charset="0"/>
              </a:rPr>
              <a:t>1+2 </a:t>
            </a:r>
            <a:r>
              <a:rPr lang="en-GB" sz="1800" b="0" i="0" u="none" strike="noStrike" dirty="0">
                <a:solidFill>
                  <a:srgbClr val="444746"/>
                </a:solidFill>
                <a:effectLst/>
                <a:latin typeface="Roboto" panose="02000000000000000000" pitchFamily="2" charset="0"/>
              </a:rPr>
              <a:t>is the iterative part, </a:t>
            </a:r>
            <a:r>
              <a:rPr lang="en-GB" sz="1800" b="1" i="0" u="none" strike="noStrike" dirty="0">
                <a:solidFill>
                  <a:srgbClr val="444746"/>
                </a:solidFill>
                <a:effectLst/>
                <a:latin typeface="Roboto" panose="02000000000000000000" pitchFamily="2" charset="0"/>
              </a:rPr>
              <a:t>5 </a:t>
            </a:r>
            <a:r>
              <a:rPr lang="en-GB" sz="1800" b="0" i="0" u="none" strike="noStrike" dirty="0">
                <a:solidFill>
                  <a:srgbClr val="444746"/>
                </a:solidFill>
                <a:effectLst/>
                <a:latin typeface="Roboto" panose="02000000000000000000" pitchFamily="2" charset="0"/>
              </a:rPr>
              <a:t>repeated for the rest of the model ( selecting operation).</a:t>
            </a:r>
            <a:endParaRPr lang="en-GB" b="0" dirty="0">
              <a:effectLst/>
            </a:endParaRPr>
          </a:p>
          <a:p>
            <a:pPr rtl="0">
              <a:spcBef>
                <a:spcPts val="0"/>
              </a:spcBef>
              <a:spcAft>
                <a:spcPts val="0"/>
              </a:spcAft>
            </a:pPr>
            <a:r>
              <a:rPr lang="en-GB" sz="1800" b="0" i="0" u="none" strike="noStrike" dirty="0">
                <a:solidFill>
                  <a:srgbClr val="444746"/>
                </a:solidFill>
                <a:effectLst/>
                <a:latin typeface="Roboto" panose="02000000000000000000" pitchFamily="2" charset="0"/>
              </a:rPr>
              <a:t>Decide and find are vague active verbs</a:t>
            </a:r>
            <a:endParaRPr lang="en-GB" b="0" dirty="0">
              <a:effectLst/>
            </a:endParaRPr>
          </a:p>
          <a:p>
            <a:pPr rtl="0">
              <a:spcBef>
                <a:spcPts val="0"/>
              </a:spcBef>
              <a:spcAft>
                <a:spcPts val="0"/>
              </a:spcAft>
            </a:pPr>
            <a:endParaRPr lang="en-GB" b="0" dirty="0">
              <a:effectLst/>
            </a:endParaRPr>
          </a:p>
          <a:p>
            <a:pPr rtl="0">
              <a:spcBef>
                <a:spcPts val="0"/>
              </a:spcBef>
              <a:spcAft>
                <a:spcPts val="0"/>
              </a:spcAft>
            </a:pPr>
            <a:r>
              <a:rPr lang="en-GB" sz="1800" b="0" i="0" u="none" strike="noStrike" dirty="0">
                <a:solidFill>
                  <a:srgbClr val="444746"/>
                </a:solidFill>
                <a:effectLst/>
                <a:latin typeface="Roboto" panose="02000000000000000000" pitchFamily="2" charset="0"/>
              </a:rPr>
              <a:t>Our algorithms primarily support researchers in steps 1. + 2.; when a pattern is identified, 5. repeats the analysis with the remaining concordance lines (i.e. 5. is actually a Selecting operation). The overall iterative process needs to be supported by an interactive concordancing tool and visualisations, e.g. take an identified pattern and move the concordance lines to one side (or grey them out or so).</a:t>
            </a:r>
            <a:endParaRPr lang="en-GB" b="0" dirty="0">
              <a:effectLst/>
            </a:endParaRPr>
          </a:p>
          <a:p>
            <a:pPr rtl="0">
              <a:spcBef>
                <a:spcPts val="0"/>
              </a:spcBef>
              <a:spcAft>
                <a:spcPts val="0"/>
              </a:spcAft>
            </a:pPr>
            <a:br>
              <a:rPr lang="en-GB" b="0" dirty="0">
                <a:effectLst/>
              </a:rPr>
            </a:br>
            <a:r>
              <a:rPr lang="en-GB" sz="1800" b="0" i="0" u="none" strike="noStrike" dirty="0">
                <a:solidFill>
                  <a:srgbClr val="444746"/>
                </a:solidFill>
                <a:effectLst/>
                <a:latin typeface="Roboto" panose="02000000000000000000" pitchFamily="2" charset="0"/>
              </a:rPr>
              <a:t>It is possible that some of our algorithms – in particular Structured Sorting – could be seen as trying to encompass the entire iterative process.</a:t>
            </a:r>
            <a:endParaRPr lang="en-GB" b="0" dirty="0">
              <a:effectLst/>
            </a:endParaRPr>
          </a:p>
        </p:txBody>
      </p:sp>
      <p:sp>
        <p:nvSpPr>
          <p:cNvPr id="4" name="Slide Number Placeholder 3"/>
          <p:cNvSpPr>
            <a:spLocks noGrp="1"/>
          </p:cNvSpPr>
          <p:nvPr>
            <p:ph type="sldNum" sz="quarter" idx="5"/>
          </p:nvPr>
        </p:nvSpPr>
        <p:spPr/>
        <p:txBody>
          <a:bodyPr/>
          <a:lstStyle/>
          <a:p>
            <a:fld id="{3CFA0038-7055-434C-B6C4-B8C69565C600}" type="slidenum">
              <a:rPr lang="en-US" smtClean="0"/>
              <a:t>8</a:t>
            </a:fld>
            <a:endParaRPr lang="en-US" dirty="0"/>
          </a:p>
        </p:txBody>
      </p:sp>
    </p:spTree>
    <p:extLst>
      <p:ext uri="{BB962C8B-B14F-4D97-AF65-F5344CB8AC3E}">
        <p14:creationId xmlns:p14="http://schemas.microsoft.com/office/powerpoint/2010/main" val="367117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effectLst/>
            </a:endParaRPr>
          </a:p>
        </p:txBody>
      </p:sp>
      <p:sp>
        <p:nvSpPr>
          <p:cNvPr id="4" name="Slide Number Placeholder 3"/>
          <p:cNvSpPr>
            <a:spLocks noGrp="1"/>
          </p:cNvSpPr>
          <p:nvPr>
            <p:ph type="sldNum" sz="quarter" idx="5"/>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2395268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gif"/></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image" Target="../media/image29.png"/><Relationship Id="rId5" Type="http://schemas.openxmlformats.org/officeDocument/2006/relationships/image" Target="../media/image12.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838199" y="5037721"/>
            <a:ext cx="9575801" cy="891250"/>
          </a:xfrm>
        </p:spPr>
        <p:txBody>
          <a:bodyPr anchor="t">
            <a:normAutofit/>
          </a:bodyPr>
          <a:lstStyle/>
          <a:p>
            <a:r>
              <a:rPr lang="en-GB" sz="3300" b="0" dirty="0"/>
              <a:t> RC21: Towards computer-assisted concordance reading</a:t>
            </a:r>
            <a:endParaRPr lang="en-US" sz="3300" b="0" dirty="0"/>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838200" y="6125744"/>
            <a:ext cx="9575800" cy="338549"/>
          </a:xfrm>
        </p:spPr>
        <p:txBody>
          <a:bodyPr>
            <a:normAutofit/>
          </a:bodyPr>
          <a:lstStyle/>
          <a:p>
            <a:r>
              <a:rPr lang="en-US" sz="1400" dirty="0"/>
              <a:t>NATALIE FINLAYSON ● ALEXANDER PIPERSKI ● STEPHANIE EVERT ● MICHAELA MAHLBERG</a:t>
            </a:r>
          </a:p>
        </p:txBody>
      </p:sp>
      <p:sp>
        <p:nvSpPr>
          <p:cNvPr id="4" name="Text Placeholder 2" descr="Friedrich-Alexander-Universität logo">
            <a:extLst>
              <a:ext uri="{FF2B5EF4-FFF2-40B4-BE49-F238E27FC236}">
                <a16:creationId xmlns:a16="http://schemas.microsoft.com/office/drawing/2014/main" id="{FAFD8C4F-BDE5-ED17-A316-779906D00EF2}"/>
              </a:ext>
            </a:extLst>
          </p:cNvPr>
          <p:cNvSpPr txBox="1">
            <a:spLocks/>
          </p:cNvSpPr>
          <p:nvPr/>
        </p:nvSpPr>
        <p:spPr>
          <a:xfrm>
            <a:off x="838200" y="6447418"/>
            <a:ext cx="9209567" cy="338549"/>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0" i="0" kern="1200" spc="3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UNIVERSITY OF BIRMINGHAM ● FRIEDRICH-ALEXANDER-UNIVERSITÄT ERLANGEN-NÜRNBERG</a:t>
            </a:r>
          </a:p>
        </p:txBody>
      </p:sp>
      <p:pic>
        <p:nvPicPr>
          <p:cNvPr id="6" name="Picture 8">
            <a:extLst>
              <a:ext uri="{FF2B5EF4-FFF2-40B4-BE49-F238E27FC236}">
                <a16:creationId xmlns:a16="http://schemas.microsoft.com/office/drawing/2014/main" id="{85DCA6AD-0E0D-74F1-C324-E95A3472A7EA}"/>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75569" y="4865235"/>
            <a:ext cx="1576507" cy="373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95AEC53A-3782-864F-355E-BCB09955D333}"/>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29015" y="5408260"/>
            <a:ext cx="1786005" cy="3462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441B648-6201-4DD8-3837-F828FF7498DA}"/>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0" y="316783"/>
            <a:ext cx="12192000" cy="3901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9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7">
            <a:extLst>
              <a:ext uri="{FF2B5EF4-FFF2-40B4-BE49-F238E27FC236}">
                <a16:creationId xmlns:a16="http://schemas.microsoft.com/office/drawing/2014/main" id="{F673CA89-31D3-155B-CD7B-DBBF20938CC9}"/>
              </a:ext>
            </a:extLst>
          </p:cNvPr>
          <p:cNvSpPr txBox="1">
            <a:spLocks noGrp="1"/>
          </p:cNvSpPr>
          <p:nvPr>
            <p:ph type="title" idx="4294967295"/>
          </p:nvPr>
        </p:nvSpPr>
        <p:spPr>
          <a:xfrm>
            <a:off x="249119" y="-327546"/>
            <a:ext cx="982840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rPr>
              <a:t>2. Sorting</a:t>
            </a:r>
            <a:endParaRPr kumimoji="0" lang="en-US"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endParaRPr>
          </a:p>
        </p:txBody>
      </p:sp>
      <p:sp>
        <p:nvSpPr>
          <p:cNvPr id="2" name="TextBox 1">
            <a:extLst>
              <a:ext uri="{FF2B5EF4-FFF2-40B4-BE49-F238E27FC236}">
                <a16:creationId xmlns:a16="http://schemas.microsoft.com/office/drawing/2014/main" id="{AAA1FFE4-40F3-F819-EDB2-0F849EB8B626}"/>
              </a:ext>
            </a:extLst>
          </p:cNvPr>
          <p:cNvSpPr txBox="1"/>
          <p:nvPr/>
        </p:nvSpPr>
        <p:spPr>
          <a:xfrm>
            <a:off x="0" y="2041216"/>
            <a:ext cx="3114676" cy="2769989"/>
          </a:xfrm>
          <a:prstGeom prst="rect">
            <a:avLst/>
          </a:prstGeom>
          <a:solidFill>
            <a:schemeClr val="accent2"/>
          </a:solidFill>
        </p:spPr>
        <p:txBody>
          <a:bodyPr wrap="square">
            <a:spAutoFit/>
          </a:bodyPr>
          <a:lstStyle/>
          <a:p>
            <a:endParaRPr lang="en-GB" sz="2000" b="1" dirty="0">
              <a:solidFill>
                <a:schemeClr val="bg1"/>
              </a:solidFill>
            </a:endParaRPr>
          </a:p>
          <a:p>
            <a:r>
              <a:rPr lang="en-GB" sz="2200" b="1" dirty="0">
                <a:solidFill>
                  <a:schemeClr val="bg1"/>
                </a:solidFill>
              </a:rPr>
              <a:t>Reordering</a:t>
            </a:r>
            <a:r>
              <a:rPr lang="en-GB" sz="2200" dirty="0">
                <a:solidFill>
                  <a:schemeClr val="bg1"/>
                </a:solidFill>
              </a:rPr>
              <a:t> lines so that instances of </a:t>
            </a:r>
            <a:r>
              <a:rPr lang="en-GB" sz="2200" b="1" dirty="0">
                <a:solidFill>
                  <a:schemeClr val="bg1"/>
                </a:solidFill>
              </a:rPr>
              <a:t>recurring patterns </a:t>
            </a:r>
            <a:r>
              <a:rPr lang="en-GB" sz="2200" dirty="0">
                <a:solidFill>
                  <a:schemeClr val="bg1"/>
                </a:solidFill>
              </a:rPr>
              <a:t>or </a:t>
            </a:r>
            <a:r>
              <a:rPr lang="en-GB" sz="2200" b="1" dirty="0">
                <a:solidFill>
                  <a:schemeClr val="bg1"/>
                </a:solidFill>
              </a:rPr>
              <a:t>metadata</a:t>
            </a:r>
            <a:r>
              <a:rPr lang="en-GB" sz="2200" dirty="0">
                <a:solidFill>
                  <a:schemeClr val="bg1"/>
                </a:solidFill>
              </a:rPr>
              <a:t> appear next to each other (e.g., alphabetical sorting, by year, by text type …)</a:t>
            </a:r>
            <a:br>
              <a:rPr lang="en-GB" sz="2400" dirty="0"/>
            </a:br>
            <a:endParaRPr lang="en-GB" sz="2200" dirty="0"/>
          </a:p>
        </p:txBody>
      </p:sp>
      <p:pic>
        <p:nvPicPr>
          <p:cNvPr id="12290" name="Picture 2" descr="AntConc software interface">
            <a:extLst>
              <a:ext uri="{FF2B5EF4-FFF2-40B4-BE49-F238E27FC236}">
                <a16:creationId xmlns:a16="http://schemas.microsoft.com/office/drawing/2014/main" id="{5662DCEB-F085-EF67-A5EB-370214BE789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08588" y="0"/>
            <a:ext cx="5683412" cy="4359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B6CCE8-DBE9-F20A-DD82-109952EEBFC4}"/>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5" name="Picture 4">
            <a:extLst>
              <a:ext uri="{FF2B5EF4-FFF2-40B4-BE49-F238E27FC236}">
                <a16:creationId xmlns:a16="http://schemas.microsoft.com/office/drawing/2014/main" id="{55D6B1FC-2A60-770C-3FEF-AD8E5307442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sp>
        <p:nvSpPr>
          <p:cNvPr id="10" name="TextBox 9">
            <a:extLst>
              <a:ext uri="{FF2B5EF4-FFF2-40B4-BE49-F238E27FC236}">
                <a16:creationId xmlns:a16="http://schemas.microsoft.com/office/drawing/2014/main" id="{C73982F4-0DC0-3D9B-6B4E-C7C5DD0C681A}"/>
              </a:ext>
            </a:extLst>
          </p:cNvPr>
          <p:cNvSpPr txBox="1"/>
          <p:nvPr/>
        </p:nvSpPr>
        <p:spPr>
          <a:xfrm>
            <a:off x="3361435" y="4440615"/>
            <a:ext cx="8810402" cy="1785104"/>
          </a:xfrm>
          <a:prstGeom prst="rect">
            <a:avLst/>
          </a:prstGeom>
          <a:noFill/>
        </p:spPr>
        <p:txBody>
          <a:bodyPr wrap="square">
            <a:spAutoFit/>
          </a:bodyPr>
          <a:lstStyle/>
          <a:p>
            <a:r>
              <a:rPr lang="en-GB" sz="2200" b="1" dirty="0">
                <a:solidFill>
                  <a:schemeClr val="accent1"/>
                </a:solidFill>
              </a:rPr>
              <a:t>DDL: </a:t>
            </a:r>
            <a:r>
              <a:rPr lang="en-GB" sz="2200" dirty="0"/>
              <a:t>sorting alphabetically </a:t>
            </a:r>
            <a:r>
              <a:rPr lang="en-GB" sz="2200" b="1" dirty="0"/>
              <a:t>R/L </a:t>
            </a:r>
            <a:r>
              <a:rPr lang="en-GB" sz="2200" dirty="0"/>
              <a:t>show </a:t>
            </a:r>
            <a:r>
              <a:rPr lang="en-GB" sz="2200" b="1" dirty="0"/>
              <a:t>common patterns exemplifying </a:t>
            </a:r>
            <a:r>
              <a:rPr lang="en-GB" sz="2200" dirty="0"/>
              <a:t>determiner and adjective use with </a:t>
            </a:r>
            <a:r>
              <a:rPr lang="en-GB" sz="2200" i="1" dirty="0"/>
              <a:t>have</a:t>
            </a:r>
            <a:r>
              <a:rPr lang="en-GB" sz="2200" dirty="0"/>
              <a:t> + effect (Vincent &amp; </a:t>
            </a:r>
            <a:r>
              <a:rPr lang="en-GB" sz="2200" dirty="0" err="1"/>
              <a:t>Nesi</a:t>
            </a:r>
            <a:r>
              <a:rPr lang="en-GB" sz="2200" dirty="0"/>
              <a:t>, 2018)</a:t>
            </a:r>
          </a:p>
          <a:p>
            <a:br>
              <a:rPr lang="en-GB" sz="2200" dirty="0"/>
            </a:br>
            <a:r>
              <a:rPr lang="en-GB" sz="2200" b="1" dirty="0"/>
              <a:t>CADS: </a:t>
            </a:r>
            <a:r>
              <a:rPr lang="en-GB" sz="2200" dirty="0"/>
              <a:t> sorting alphabetically by </a:t>
            </a:r>
            <a:r>
              <a:rPr lang="en-GB" sz="2200" b="1" dirty="0"/>
              <a:t>R1 </a:t>
            </a:r>
            <a:r>
              <a:rPr lang="en-GB" sz="2200" dirty="0"/>
              <a:t>and then</a:t>
            </a:r>
            <a:r>
              <a:rPr lang="en-GB" sz="2200" b="1" dirty="0"/>
              <a:t> node</a:t>
            </a:r>
            <a:r>
              <a:rPr lang="en-GB" sz="2200" dirty="0"/>
              <a:t> to see occurrences for </a:t>
            </a:r>
            <a:r>
              <a:rPr lang="en-GB" sz="2200" i="1" dirty="0"/>
              <a:t>hacking</a:t>
            </a:r>
            <a:r>
              <a:rPr lang="en-GB" sz="2200" dirty="0"/>
              <a:t> that occur after different country names </a:t>
            </a:r>
            <a:r>
              <a:rPr lang="en-GB" sz="2200" dirty="0">
                <a:solidFill>
                  <a:srgbClr val="000000"/>
                </a:solidFill>
              </a:rPr>
              <a:t>(Pei et al., 2022)</a:t>
            </a:r>
            <a:endParaRPr lang="en-GB" sz="2200" dirty="0"/>
          </a:p>
        </p:txBody>
      </p:sp>
      <p:sp>
        <p:nvSpPr>
          <p:cNvPr id="3" name="TextBox 2">
            <a:extLst>
              <a:ext uri="{FF2B5EF4-FFF2-40B4-BE49-F238E27FC236}">
                <a16:creationId xmlns:a16="http://schemas.microsoft.com/office/drawing/2014/main" id="{5BACAB57-A6CC-D919-1BD1-476B5AAA6695}"/>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245952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4A89E9F9-FDF3-38C6-4BE8-4BACC02BDE32}"/>
              </a:ext>
            </a:extLst>
          </p:cNvPr>
          <p:cNvSpPr txBox="1">
            <a:spLocks noGrp="1"/>
          </p:cNvSpPr>
          <p:nvPr>
            <p:ph type="title" idx="4294967295"/>
          </p:nvPr>
        </p:nvSpPr>
        <p:spPr>
          <a:xfrm>
            <a:off x="249119" y="-327546"/>
            <a:ext cx="982840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rPr>
              <a:t>3. Ranking</a:t>
            </a:r>
            <a:endParaRPr kumimoji="0" lang="en-US"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endParaRPr>
          </a:p>
        </p:txBody>
      </p:sp>
      <p:sp>
        <p:nvSpPr>
          <p:cNvPr id="2" name="TextBox 1">
            <a:extLst>
              <a:ext uri="{FF2B5EF4-FFF2-40B4-BE49-F238E27FC236}">
                <a16:creationId xmlns:a16="http://schemas.microsoft.com/office/drawing/2014/main" id="{AAA1FFE4-40F3-F819-EDB2-0F849EB8B626}"/>
              </a:ext>
            </a:extLst>
          </p:cNvPr>
          <p:cNvSpPr txBox="1"/>
          <p:nvPr/>
        </p:nvSpPr>
        <p:spPr>
          <a:xfrm>
            <a:off x="0" y="2010438"/>
            <a:ext cx="3114676" cy="2800767"/>
          </a:xfrm>
          <a:prstGeom prst="rect">
            <a:avLst/>
          </a:prstGeom>
          <a:solidFill>
            <a:schemeClr val="accent1"/>
          </a:solidFill>
        </p:spPr>
        <p:txBody>
          <a:bodyPr wrap="square">
            <a:spAutoFit/>
          </a:bodyPr>
          <a:lstStyle/>
          <a:p>
            <a:endParaRPr lang="en-GB" sz="2200" dirty="0">
              <a:solidFill>
                <a:schemeClr val="bg1"/>
              </a:solidFill>
            </a:endParaRPr>
          </a:p>
          <a:p>
            <a:r>
              <a:rPr lang="en-GB" sz="2200" dirty="0">
                <a:solidFill>
                  <a:schemeClr val="bg1"/>
                </a:solidFill>
              </a:rPr>
              <a:t>Highlighting the most </a:t>
            </a:r>
            <a:r>
              <a:rPr lang="en-GB" sz="2200" b="1" dirty="0">
                <a:solidFill>
                  <a:schemeClr val="bg1"/>
                </a:solidFill>
              </a:rPr>
              <a:t>useful</a:t>
            </a:r>
            <a:r>
              <a:rPr lang="en-GB" sz="2200" dirty="0">
                <a:solidFill>
                  <a:schemeClr val="bg1"/>
                </a:solidFill>
              </a:rPr>
              <a:t> or </a:t>
            </a:r>
            <a:r>
              <a:rPr lang="en-GB" sz="2200" b="1" dirty="0">
                <a:solidFill>
                  <a:schemeClr val="bg1"/>
                </a:solidFill>
              </a:rPr>
              <a:t>important </a:t>
            </a:r>
            <a:r>
              <a:rPr lang="en-GB" sz="2200" dirty="0">
                <a:solidFill>
                  <a:schemeClr val="bg1"/>
                </a:solidFill>
              </a:rPr>
              <a:t>concordance lines based on </a:t>
            </a:r>
            <a:r>
              <a:rPr lang="en-GB" sz="2200" b="1" dirty="0">
                <a:solidFill>
                  <a:schemeClr val="bg1"/>
                </a:solidFill>
              </a:rPr>
              <a:t>numeric scores</a:t>
            </a:r>
            <a:r>
              <a:rPr lang="en-GB" sz="2200" dirty="0">
                <a:solidFill>
                  <a:schemeClr val="bg1"/>
                </a:solidFill>
              </a:rPr>
              <a:t> or </a:t>
            </a:r>
            <a:r>
              <a:rPr lang="en-GB" sz="2200" b="1" dirty="0">
                <a:solidFill>
                  <a:schemeClr val="bg1"/>
                </a:solidFill>
              </a:rPr>
              <a:t>value judgments </a:t>
            </a:r>
            <a:r>
              <a:rPr lang="en-GB" sz="2200" dirty="0">
                <a:solidFill>
                  <a:schemeClr val="bg1"/>
                </a:solidFill>
              </a:rPr>
              <a:t>(e.g., frequency, best example)</a:t>
            </a:r>
          </a:p>
          <a:p>
            <a:endParaRPr lang="en-GB" sz="2200" dirty="0"/>
          </a:p>
        </p:txBody>
      </p:sp>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LiC app interface">
            <a:extLst>
              <a:ext uri="{FF2B5EF4-FFF2-40B4-BE49-F238E27FC236}">
                <a16:creationId xmlns:a16="http://schemas.microsoft.com/office/drawing/2014/main" id="{512D5CC0-1C8B-E650-FD22-9D85292AAF4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60620" y="0"/>
            <a:ext cx="7231380" cy="42583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F351C1C-A285-F65F-7C75-EA597E882BD2}"/>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8" name="Picture 7">
            <a:extLst>
              <a:ext uri="{FF2B5EF4-FFF2-40B4-BE49-F238E27FC236}">
                <a16:creationId xmlns:a16="http://schemas.microsoft.com/office/drawing/2014/main" id="{07070548-C8EA-41BA-2BA6-76497FE2B0E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sp>
        <p:nvSpPr>
          <p:cNvPr id="14" name="TextBox 13">
            <a:extLst>
              <a:ext uri="{FF2B5EF4-FFF2-40B4-BE49-F238E27FC236}">
                <a16:creationId xmlns:a16="http://schemas.microsoft.com/office/drawing/2014/main" id="{812C730D-151A-D84E-826D-79C76B622AA0}"/>
              </a:ext>
            </a:extLst>
          </p:cNvPr>
          <p:cNvSpPr txBox="1"/>
          <p:nvPr/>
        </p:nvSpPr>
        <p:spPr>
          <a:xfrm>
            <a:off x="3361435" y="4440615"/>
            <a:ext cx="8810402" cy="1785104"/>
          </a:xfrm>
          <a:prstGeom prst="rect">
            <a:avLst/>
          </a:prstGeom>
          <a:noFill/>
        </p:spPr>
        <p:txBody>
          <a:bodyPr wrap="square">
            <a:spAutoFit/>
          </a:bodyPr>
          <a:lstStyle/>
          <a:p>
            <a:r>
              <a:rPr lang="en-GB" sz="2200" b="1" i="0" u="none" strike="noStrike" dirty="0">
                <a:solidFill>
                  <a:srgbClr val="EA72AF"/>
                </a:solidFill>
                <a:effectLst/>
              </a:rPr>
              <a:t>DDL: </a:t>
            </a:r>
            <a:r>
              <a:rPr lang="en-GB" sz="2200" b="0" i="0" u="none" strike="noStrike" dirty="0">
                <a:solidFill>
                  <a:srgbClr val="000000"/>
                </a:solidFill>
                <a:effectLst/>
              </a:rPr>
              <a:t>ranking lines containing </a:t>
            </a:r>
            <a:r>
              <a:rPr lang="en-GB" sz="2200" b="0" i="1" u="none" strike="noStrike" dirty="0">
                <a:solidFill>
                  <a:srgbClr val="000000"/>
                </a:solidFill>
                <a:effectLst/>
              </a:rPr>
              <a:t>[V] like a/an [N]</a:t>
            </a:r>
            <a:r>
              <a:rPr lang="en-GB" sz="2200" b="0" i="0" u="none" strike="noStrike" dirty="0">
                <a:solidFill>
                  <a:srgbClr val="000000"/>
                </a:solidFill>
                <a:effectLst/>
              </a:rPr>
              <a:t> and</a:t>
            </a:r>
            <a:r>
              <a:rPr lang="en-GB" sz="2200" b="0" i="1" u="none" strike="noStrike" dirty="0">
                <a:solidFill>
                  <a:srgbClr val="000000"/>
                </a:solidFill>
                <a:effectLst/>
              </a:rPr>
              <a:t> as [ADJ] as a/an [N]</a:t>
            </a:r>
            <a:r>
              <a:rPr lang="en-GB" sz="2200" b="0" i="0" u="none" strike="noStrike" dirty="0">
                <a:solidFill>
                  <a:srgbClr val="000000"/>
                </a:solidFill>
                <a:effectLst/>
              </a:rPr>
              <a:t> by </a:t>
            </a:r>
            <a:r>
              <a:rPr lang="en-GB" sz="2200" b="1" dirty="0">
                <a:solidFill>
                  <a:srgbClr val="000000"/>
                </a:solidFill>
              </a:rPr>
              <a:t>pattern frequency </a:t>
            </a:r>
            <a:r>
              <a:rPr lang="en-GB" sz="2200" b="0" i="0" u="none" strike="noStrike" dirty="0">
                <a:solidFill>
                  <a:srgbClr val="000000"/>
                </a:solidFill>
                <a:effectLst/>
              </a:rPr>
              <a:t> to identify </a:t>
            </a:r>
            <a:r>
              <a:rPr lang="en-GB" sz="2200" b="1" i="0" u="none" strike="noStrike" dirty="0">
                <a:solidFill>
                  <a:srgbClr val="000000"/>
                </a:solidFill>
                <a:effectLst/>
              </a:rPr>
              <a:t>clichéd</a:t>
            </a:r>
            <a:r>
              <a:rPr lang="en-GB" sz="2200" b="0" i="0" u="none" strike="noStrike" dirty="0">
                <a:solidFill>
                  <a:srgbClr val="000000"/>
                </a:solidFill>
                <a:effectLst/>
              </a:rPr>
              <a:t> similes (Finlayson, 2022)</a:t>
            </a:r>
            <a:endParaRPr lang="en-GB" sz="2200" b="0" dirty="0">
              <a:effectLst/>
            </a:endParaRPr>
          </a:p>
          <a:p>
            <a:br>
              <a:rPr lang="en-GB" sz="2200" b="0" dirty="0">
                <a:effectLst/>
              </a:rPr>
            </a:br>
            <a:r>
              <a:rPr lang="en-GB" sz="2200" b="1" i="0" u="none" strike="noStrike" dirty="0">
                <a:solidFill>
                  <a:srgbClr val="EA72AF"/>
                </a:solidFill>
                <a:effectLst/>
              </a:rPr>
              <a:t>Stylistics: </a:t>
            </a:r>
            <a:r>
              <a:rPr lang="en-GB" sz="2200" b="0" i="0" u="none" strike="noStrike" dirty="0">
                <a:solidFill>
                  <a:srgbClr val="000000"/>
                </a:solidFill>
                <a:effectLst/>
              </a:rPr>
              <a:t>Using </a:t>
            </a:r>
            <a:r>
              <a:rPr lang="en-GB" sz="2200" b="0" i="0" u="none" strike="noStrike" dirty="0" err="1">
                <a:solidFill>
                  <a:srgbClr val="000000"/>
                </a:solidFill>
                <a:effectLst/>
              </a:rPr>
              <a:t>KWICGrouper</a:t>
            </a:r>
            <a:r>
              <a:rPr lang="en-GB" sz="2200" b="0" i="0" u="none" strike="noStrike" dirty="0">
                <a:solidFill>
                  <a:srgbClr val="000000"/>
                </a:solidFill>
                <a:effectLst/>
              </a:rPr>
              <a:t> in </a:t>
            </a:r>
            <a:r>
              <a:rPr lang="en-GB" sz="2200" b="0" i="0" u="none" strike="noStrike" dirty="0" err="1">
                <a:solidFill>
                  <a:srgbClr val="000000"/>
                </a:solidFill>
                <a:effectLst/>
              </a:rPr>
              <a:t>CLiC</a:t>
            </a:r>
            <a:r>
              <a:rPr lang="en-GB" sz="2200" b="0" i="0" u="none" strike="noStrike" dirty="0">
                <a:solidFill>
                  <a:srgbClr val="000000"/>
                </a:solidFill>
                <a:effectLst/>
              </a:rPr>
              <a:t> to </a:t>
            </a:r>
            <a:r>
              <a:rPr lang="en-GB" sz="2200" dirty="0">
                <a:solidFill>
                  <a:srgbClr val="000000"/>
                </a:solidFill>
              </a:rPr>
              <a:t>display the lines that contain the </a:t>
            </a:r>
            <a:r>
              <a:rPr lang="en-GB" sz="2200" b="1" dirty="0">
                <a:solidFill>
                  <a:srgbClr val="000000"/>
                </a:solidFill>
              </a:rPr>
              <a:t>greatest number</a:t>
            </a:r>
            <a:r>
              <a:rPr lang="en-GB" sz="2200" dirty="0">
                <a:solidFill>
                  <a:srgbClr val="000000"/>
                </a:solidFill>
              </a:rPr>
              <a:t> of targeted words at the </a:t>
            </a:r>
            <a:r>
              <a:rPr lang="en-GB" sz="2200" b="1" dirty="0">
                <a:solidFill>
                  <a:srgbClr val="000000"/>
                </a:solidFill>
              </a:rPr>
              <a:t>top</a:t>
            </a:r>
            <a:endParaRPr lang="en-GB" sz="2000" b="1" dirty="0"/>
          </a:p>
        </p:txBody>
      </p:sp>
      <p:sp>
        <p:nvSpPr>
          <p:cNvPr id="3" name="TextBox 2">
            <a:extLst>
              <a:ext uri="{FF2B5EF4-FFF2-40B4-BE49-F238E27FC236}">
                <a16:creationId xmlns:a16="http://schemas.microsoft.com/office/drawing/2014/main" id="{FF1D8FA6-AA7E-5D29-8B67-CD4B422A195A}"/>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217907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D37C21BE-B051-1FC2-1E80-157D96D216A9}"/>
              </a:ext>
            </a:extLst>
          </p:cNvPr>
          <p:cNvSpPr txBox="1">
            <a:spLocks noGrp="1"/>
          </p:cNvSpPr>
          <p:nvPr>
            <p:ph type="title" idx="4294967295"/>
          </p:nvPr>
        </p:nvSpPr>
        <p:spPr>
          <a:xfrm>
            <a:off x="249119" y="-327546"/>
            <a:ext cx="982840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rPr>
              <a:t>4. Clustering</a:t>
            </a:r>
            <a:endParaRPr kumimoji="0" lang="en-US"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endParaRPr>
          </a:p>
        </p:txBody>
      </p:sp>
      <p:sp>
        <p:nvSpPr>
          <p:cNvPr id="8" name="TextBox 7">
            <a:extLst>
              <a:ext uri="{FF2B5EF4-FFF2-40B4-BE49-F238E27FC236}">
                <a16:creationId xmlns:a16="http://schemas.microsoft.com/office/drawing/2014/main" id="{8E7D9423-0312-4026-6E38-0DCBFF4D8D2B}"/>
              </a:ext>
            </a:extLst>
          </p:cNvPr>
          <p:cNvSpPr txBox="1"/>
          <p:nvPr/>
        </p:nvSpPr>
        <p:spPr>
          <a:xfrm>
            <a:off x="0" y="2025826"/>
            <a:ext cx="3114676" cy="2462213"/>
          </a:xfrm>
          <a:prstGeom prst="rect">
            <a:avLst/>
          </a:prstGeom>
          <a:solidFill>
            <a:schemeClr val="accent2"/>
          </a:solidFill>
        </p:spPr>
        <p:txBody>
          <a:bodyPr wrap="square">
            <a:spAutoFit/>
          </a:bodyPr>
          <a:lstStyle/>
          <a:p>
            <a:endParaRPr lang="en-GB" sz="2000" dirty="0">
              <a:solidFill>
                <a:schemeClr val="bg1"/>
              </a:solidFill>
            </a:endParaRPr>
          </a:p>
          <a:p>
            <a:r>
              <a:rPr lang="en-GB" sz="2200" b="1" dirty="0">
                <a:solidFill>
                  <a:schemeClr val="bg1"/>
                </a:solidFill>
              </a:rPr>
              <a:t>Grouping </a:t>
            </a:r>
            <a:r>
              <a:rPr lang="en-GB" sz="2200" dirty="0">
                <a:solidFill>
                  <a:schemeClr val="bg1"/>
                </a:solidFill>
              </a:rPr>
              <a:t>concordance lines based on </a:t>
            </a:r>
            <a:r>
              <a:rPr lang="en-GB" sz="2200" b="1" dirty="0">
                <a:solidFill>
                  <a:schemeClr val="bg1"/>
                </a:solidFill>
              </a:rPr>
              <a:t>observed similarities </a:t>
            </a:r>
            <a:r>
              <a:rPr lang="en-GB" sz="2200" dirty="0">
                <a:solidFill>
                  <a:schemeClr val="bg1"/>
                </a:solidFill>
              </a:rPr>
              <a:t>(e.g., lexis, syntax, semantics)</a:t>
            </a:r>
          </a:p>
          <a:p>
            <a:br>
              <a:rPr lang="en-GB" sz="2400" dirty="0"/>
            </a:br>
            <a:endParaRPr lang="en-GB" sz="2200" dirty="0"/>
          </a:p>
        </p:txBody>
      </p:sp>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B5DA847-95CE-1F90-C764-B4710C28E737}"/>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10" name="Picture 9">
            <a:extLst>
              <a:ext uri="{FF2B5EF4-FFF2-40B4-BE49-F238E27FC236}">
                <a16:creationId xmlns:a16="http://schemas.microsoft.com/office/drawing/2014/main" id="{7224EF3C-61DA-884D-C9AB-DFC4B7A3368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pic>
        <p:nvPicPr>
          <p:cNvPr id="10244" name="Picture 4" descr="Word sketch - Quick start guide">
            <a:extLst>
              <a:ext uri="{FF2B5EF4-FFF2-40B4-BE49-F238E27FC236}">
                <a16:creationId xmlns:a16="http://schemas.microsoft.com/office/drawing/2014/main" id="{212BD19A-E242-838D-C05D-F60E041A102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28516" y="-11944"/>
            <a:ext cx="8663484" cy="341350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FFAD941-326D-7FC5-B69B-B547C677C396}"/>
              </a:ext>
            </a:extLst>
          </p:cNvPr>
          <p:cNvSpPr txBox="1"/>
          <p:nvPr/>
        </p:nvSpPr>
        <p:spPr>
          <a:xfrm>
            <a:off x="3361435" y="4440615"/>
            <a:ext cx="8810402" cy="1785104"/>
          </a:xfrm>
          <a:prstGeom prst="rect">
            <a:avLst/>
          </a:prstGeom>
          <a:noFill/>
        </p:spPr>
        <p:txBody>
          <a:bodyPr wrap="square">
            <a:spAutoFit/>
          </a:bodyPr>
          <a:lstStyle/>
          <a:p>
            <a:r>
              <a:rPr lang="en-GB" sz="2200" b="1" dirty="0">
                <a:solidFill>
                  <a:schemeClr val="accent1"/>
                </a:solidFill>
              </a:rPr>
              <a:t>Lexicography: </a:t>
            </a:r>
            <a:r>
              <a:rPr lang="en-GB" sz="2200" dirty="0"/>
              <a:t>using Word Sketch to distinguish between </a:t>
            </a:r>
            <a:r>
              <a:rPr lang="en-GB" sz="2200" b="1" dirty="0"/>
              <a:t>different senses </a:t>
            </a:r>
            <a:r>
              <a:rPr lang="en-GB" sz="2200" dirty="0"/>
              <a:t>of words for</a:t>
            </a:r>
            <a:r>
              <a:rPr lang="en-GB" sz="2200" b="1" dirty="0"/>
              <a:t> dictionary </a:t>
            </a:r>
            <a:r>
              <a:rPr lang="en-GB" sz="2200" dirty="0"/>
              <a:t>entries (Moore, 2023)</a:t>
            </a:r>
          </a:p>
          <a:p>
            <a:br>
              <a:rPr lang="en-GB" sz="2200" dirty="0"/>
            </a:br>
            <a:r>
              <a:rPr lang="en-GB" sz="2200" b="1" dirty="0">
                <a:solidFill>
                  <a:schemeClr val="accent1"/>
                </a:solidFill>
              </a:rPr>
              <a:t>CADS: </a:t>
            </a:r>
            <a:r>
              <a:rPr lang="en-GB" sz="2200" dirty="0"/>
              <a:t>grouping lines by </a:t>
            </a:r>
            <a:r>
              <a:rPr lang="en-GB" sz="2200" b="1" dirty="0"/>
              <a:t>local textual function </a:t>
            </a:r>
            <a:r>
              <a:rPr lang="en-GB" sz="2200" dirty="0"/>
              <a:t>to describe </a:t>
            </a:r>
            <a:r>
              <a:rPr lang="en-GB" sz="2200" b="1" dirty="0"/>
              <a:t>social aspects </a:t>
            </a:r>
            <a:r>
              <a:rPr lang="en-GB" sz="2200" dirty="0"/>
              <a:t>of the meaning of </a:t>
            </a:r>
            <a:r>
              <a:rPr lang="en-GB" sz="2200" i="1" dirty="0"/>
              <a:t>sustainable development </a:t>
            </a:r>
            <a:r>
              <a:rPr lang="en-GB" sz="2200" dirty="0"/>
              <a:t>(Mahlberg, 2007)</a:t>
            </a:r>
          </a:p>
        </p:txBody>
      </p:sp>
      <p:sp>
        <p:nvSpPr>
          <p:cNvPr id="2" name="TextBox 1">
            <a:extLst>
              <a:ext uri="{FF2B5EF4-FFF2-40B4-BE49-F238E27FC236}">
                <a16:creationId xmlns:a16="http://schemas.microsoft.com/office/drawing/2014/main" id="{1CCD6448-0BBE-FAAF-41F2-6EEE96446DFD}"/>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288161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E1CE7652-1D25-1303-39A8-2B84C7B5E9A0}"/>
              </a:ext>
            </a:extLst>
          </p:cNvPr>
          <p:cNvSpPr txBox="1">
            <a:spLocks noGrp="1"/>
          </p:cNvSpPr>
          <p:nvPr>
            <p:ph type="title" idx="4294967295"/>
          </p:nvPr>
        </p:nvSpPr>
        <p:spPr>
          <a:xfrm>
            <a:off x="487388" y="173453"/>
            <a:ext cx="11589489"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rPr>
              <a:t>Extending an early approach towards a systematic account of reading concordances (Sinclair 2003)</a:t>
            </a:r>
            <a:endParaRPr kumimoji="0" lang="en-US"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endParaRPr>
          </a:p>
        </p:txBody>
      </p:sp>
      <p:sp>
        <p:nvSpPr>
          <p:cNvPr id="15" name="TextBox 14">
            <a:extLst>
              <a:ext uri="{FF2B5EF4-FFF2-40B4-BE49-F238E27FC236}">
                <a16:creationId xmlns:a16="http://schemas.microsoft.com/office/drawing/2014/main" id="{8E955DA2-6165-855F-DFE5-5127DB6FB3C1}"/>
              </a:ext>
            </a:extLst>
          </p:cNvPr>
          <p:cNvSpPr txBox="1"/>
          <p:nvPr/>
        </p:nvSpPr>
        <p:spPr>
          <a:xfrm>
            <a:off x="487388" y="1608176"/>
            <a:ext cx="11394616" cy="4524315"/>
          </a:xfrm>
          <a:prstGeom prst="rect">
            <a:avLst/>
          </a:prstGeom>
          <a:noFill/>
        </p:spPr>
        <p:txBody>
          <a:bodyPr wrap="square">
            <a:spAutoFit/>
          </a:bodyPr>
          <a:lstStyle/>
          <a:p>
            <a:r>
              <a:rPr lang="en-GB" sz="2400" b="1" dirty="0"/>
              <a:t>1. Initiate. </a:t>
            </a:r>
            <a:r>
              <a:rPr lang="en-GB" sz="2400" b="1" dirty="0">
                <a:solidFill>
                  <a:schemeClr val="accent1"/>
                </a:solidFill>
              </a:rPr>
              <a:t>Decide</a:t>
            </a:r>
            <a:r>
              <a:rPr lang="en-GB" sz="2400" dirty="0"/>
              <a:t> on the strongest patterns to the L/R (e.g., recurring word forms, recurring part of speech, side with most repeated words)</a:t>
            </a:r>
            <a:br>
              <a:rPr lang="en-GB" sz="2400" dirty="0"/>
            </a:br>
            <a:r>
              <a:rPr lang="en-GB" sz="2400" b="1" dirty="0"/>
              <a:t>2. Interpret. </a:t>
            </a:r>
            <a:r>
              <a:rPr lang="en-GB" sz="2400" b="1" dirty="0">
                <a:solidFill>
                  <a:schemeClr val="accent1"/>
                </a:solidFill>
              </a:rPr>
              <a:t>Find</a:t>
            </a:r>
            <a:r>
              <a:rPr lang="en-GB" sz="2400" dirty="0"/>
              <a:t> a hypothesis that links (most of) them (lexical, semantic, syntactic)</a:t>
            </a:r>
          </a:p>
          <a:p>
            <a:endParaRPr lang="en-GB" sz="2400" dirty="0"/>
          </a:p>
          <a:p>
            <a:endParaRPr lang="en-GB" sz="2400" dirty="0"/>
          </a:p>
          <a:p>
            <a:r>
              <a:rPr lang="en-GB" sz="2400" b="1" dirty="0"/>
              <a:t>Fundamental strategies </a:t>
            </a:r>
            <a:r>
              <a:rPr lang="en-GB" sz="2400" dirty="0"/>
              <a:t>for reading concordances? </a:t>
            </a:r>
            <a:r>
              <a:rPr lang="en-GB" sz="2400" b="1" dirty="0">
                <a:solidFill>
                  <a:schemeClr val="accent1"/>
                </a:solidFill>
              </a:rPr>
              <a:t>Selecting, sorting, ranking, clustering</a:t>
            </a:r>
            <a:endParaRPr lang="en-GB" sz="2400" dirty="0"/>
          </a:p>
          <a:p>
            <a:r>
              <a:rPr lang="en-GB" sz="2400" dirty="0"/>
              <a:t>If so, fundamental </a:t>
            </a:r>
            <a:r>
              <a:rPr lang="en-GB" sz="2400" b="1" dirty="0"/>
              <a:t>for what</a:t>
            </a:r>
            <a:r>
              <a:rPr lang="en-GB" sz="2400" dirty="0"/>
              <a:t>, and </a:t>
            </a:r>
            <a:r>
              <a:rPr lang="en-GB" sz="2400" b="1" dirty="0"/>
              <a:t>to whom</a:t>
            </a:r>
            <a:r>
              <a:rPr lang="en-GB" sz="2400" dirty="0"/>
              <a:t>? English? Or other languages?</a:t>
            </a:r>
          </a:p>
          <a:p>
            <a:endParaRPr lang="en-GB" sz="2400" dirty="0"/>
          </a:p>
          <a:p>
            <a:pPr>
              <a:tabLst>
                <a:tab pos="1239838" algn="l"/>
                <a:tab pos="1592263" algn="l"/>
              </a:tabLst>
            </a:pPr>
            <a:r>
              <a:rPr lang="en-GB" sz="2400" dirty="0"/>
              <a:t>Outputs: 	→	</a:t>
            </a:r>
            <a:r>
              <a:rPr lang="en-GB" sz="2400" b="1" dirty="0"/>
              <a:t>define</a:t>
            </a:r>
            <a:r>
              <a:rPr lang="en-GB" sz="2400" dirty="0"/>
              <a:t> these terms using </a:t>
            </a:r>
            <a:r>
              <a:rPr lang="en-GB" sz="2400" b="1" dirty="0"/>
              <a:t>language common to the four disciplines</a:t>
            </a:r>
            <a:br>
              <a:rPr lang="en-GB" sz="2400" dirty="0"/>
            </a:br>
            <a:r>
              <a:rPr lang="en-GB" sz="2400" dirty="0"/>
              <a:t>	→	develop a set of </a:t>
            </a:r>
            <a:r>
              <a:rPr lang="en-GB" sz="2400" b="1" dirty="0"/>
              <a:t>recommendations</a:t>
            </a:r>
            <a:r>
              <a:rPr lang="en-GB" sz="2400" dirty="0"/>
              <a:t> for writing methods section</a:t>
            </a:r>
            <a:br>
              <a:rPr lang="en-GB" sz="2400" dirty="0"/>
            </a:br>
            <a:r>
              <a:rPr lang="en-GB" sz="2400" dirty="0"/>
              <a:t>		(e.g., </a:t>
            </a:r>
            <a:r>
              <a:rPr lang="en-GB" sz="2400" dirty="0" err="1"/>
              <a:t>Gillings</a:t>
            </a:r>
            <a:r>
              <a:rPr lang="en-GB" sz="2400" dirty="0"/>
              <a:t> &amp; Mautner, forthcoming, IJCL)</a:t>
            </a:r>
            <a:br>
              <a:rPr lang="en-GB" sz="2400" dirty="0"/>
            </a:br>
            <a:r>
              <a:rPr lang="en-GB" sz="2400" dirty="0"/>
              <a:t>	→	</a:t>
            </a:r>
            <a:r>
              <a:rPr lang="en-GB" sz="2400" b="1" dirty="0"/>
              <a:t>implement tools </a:t>
            </a:r>
            <a:r>
              <a:rPr lang="en-GB" sz="2400" dirty="0"/>
              <a:t>to support the above</a:t>
            </a:r>
          </a:p>
        </p:txBody>
      </p:sp>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Light"/>
              <a:ea typeface="+mn-ea"/>
              <a:cs typeface="+mn-cs"/>
            </a:endParaRPr>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DA1E4F96-DF2A-5067-F0FF-3D0E82FEBAD7}"/>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56" name="Picture 55">
            <a:extLst>
              <a:ext uri="{FF2B5EF4-FFF2-40B4-BE49-F238E27FC236}">
                <a16:creationId xmlns:a16="http://schemas.microsoft.com/office/drawing/2014/main" id="{435B5660-BDE6-B20A-09BB-999A3DD6E21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grpSp>
        <p:nvGrpSpPr>
          <p:cNvPr id="18" name="Group 17">
            <a:extLst>
              <a:ext uri="{FF2B5EF4-FFF2-40B4-BE49-F238E27FC236}">
                <a16:creationId xmlns:a16="http://schemas.microsoft.com/office/drawing/2014/main" id="{8B488712-DE21-BF63-D541-E7E0AA06DE0D}"/>
              </a:ext>
              <a:ext uri="{C183D7F6-B498-43B3-948B-1728B52AA6E4}">
                <adec:decorative xmlns:adec="http://schemas.microsoft.com/office/drawing/2017/decorative" val="1"/>
              </a:ext>
            </a:extLst>
          </p:cNvPr>
          <p:cNvGrpSpPr/>
          <p:nvPr/>
        </p:nvGrpSpPr>
        <p:grpSpPr>
          <a:xfrm>
            <a:off x="2102761" y="2944238"/>
            <a:ext cx="1567545" cy="494773"/>
            <a:chOff x="2168433" y="2888902"/>
            <a:chExt cx="1567545" cy="720345"/>
          </a:xfrm>
        </p:grpSpPr>
        <p:sp>
          <p:nvSpPr>
            <p:cNvPr id="16" name="Arrow: Down 15">
              <a:extLst>
                <a:ext uri="{FF2B5EF4-FFF2-40B4-BE49-F238E27FC236}">
                  <a16:creationId xmlns:a16="http://schemas.microsoft.com/office/drawing/2014/main" id="{4F924616-7BC2-9CEB-209D-FF2556DDE486}"/>
                </a:ext>
              </a:extLst>
            </p:cNvPr>
            <p:cNvSpPr/>
            <p:nvPr/>
          </p:nvSpPr>
          <p:spPr>
            <a:xfrm>
              <a:off x="2168433" y="2888902"/>
              <a:ext cx="444137" cy="720345"/>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A727A6FD-B5B2-53FA-401C-6502DA2CEFEF}"/>
                </a:ext>
              </a:extLst>
            </p:cNvPr>
            <p:cNvSpPr txBox="1"/>
            <p:nvPr/>
          </p:nvSpPr>
          <p:spPr>
            <a:xfrm>
              <a:off x="2678136" y="2933336"/>
              <a:ext cx="1057842" cy="585846"/>
            </a:xfrm>
            <a:prstGeom prst="rect">
              <a:avLst/>
            </a:prstGeom>
            <a:noFill/>
          </p:spPr>
          <p:txBody>
            <a:bodyPr wrap="square" rtlCol="0">
              <a:spAutoFit/>
            </a:bodyPr>
            <a:lstStyle/>
            <a:p>
              <a:r>
                <a:rPr lang="en-GB" sz="2400" b="1" dirty="0">
                  <a:solidFill>
                    <a:schemeClr val="accent1"/>
                  </a:solidFill>
                </a:rPr>
                <a:t>How?</a:t>
              </a:r>
            </a:p>
          </p:txBody>
        </p:sp>
      </p:grpSp>
      <p:cxnSp>
        <p:nvCxnSpPr>
          <p:cNvPr id="2" name="Straight Connector 1">
            <a:extLst>
              <a:ext uri="{FF2B5EF4-FFF2-40B4-BE49-F238E27FC236}">
                <a16:creationId xmlns:a16="http://schemas.microsoft.com/office/drawing/2014/main" id="{2807693D-5F5B-7756-A607-4F371D2388A5}"/>
              </a:ext>
              <a:ext uri="{C183D7F6-B498-43B3-948B-1728B52AA6E4}">
                <adec:decorative xmlns:adec="http://schemas.microsoft.com/office/drawing/2017/decorative" val="1"/>
              </a:ext>
            </a:extLst>
          </p:cNvPr>
          <p:cNvCxnSpPr>
            <a:cxnSpLocks/>
          </p:cNvCxnSpPr>
          <p:nvPr/>
        </p:nvCxnSpPr>
        <p:spPr>
          <a:xfrm>
            <a:off x="910415" y="2022621"/>
            <a:ext cx="8185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8683EF0-4A32-213A-7ADA-5DC1F9F3BFDB}"/>
              </a:ext>
              <a:ext uri="{C183D7F6-B498-43B3-948B-1728B52AA6E4}">
                <adec:decorative xmlns:adec="http://schemas.microsoft.com/office/drawing/2017/decorative" val="1"/>
              </a:ext>
            </a:extLst>
          </p:cNvPr>
          <p:cNvCxnSpPr>
            <a:cxnSpLocks/>
          </p:cNvCxnSpPr>
          <p:nvPr/>
        </p:nvCxnSpPr>
        <p:spPr>
          <a:xfrm>
            <a:off x="855602" y="2747273"/>
            <a:ext cx="10651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A2B79B6-3DF5-9A9E-6B99-129D8513D9B4}"/>
              </a:ext>
              <a:ext uri="{C183D7F6-B498-43B3-948B-1728B52AA6E4}">
                <adec:decorative xmlns:adec="http://schemas.microsoft.com/office/drawing/2017/decorative" val="1"/>
              </a:ext>
            </a:extLst>
          </p:cNvPr>
          <p:cNvCxnSpPr>
            <a:cxnSpLocks/>
          </p:cNvCxnSpPr>
          <p:nvPr/>
        </p:nvCxnSpPr>
        <p:spPr>
          <a:xfrm>
            <a:off x="1876308" y="2022621"/>
            <a:ext cx="8294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descr="The words 'initiate', 'interpret', 'decide' and 'find' are highlighted.">
            <a:extLst>
              <a:ext uri="{FF2B5EF4-FFF2-40B4-BE49-F238E27FC236}">
                <a16:creationId xmlns:a16="http://schemas.microsoft.com/office/drawing/2014/main" id="{2A3F2799-67B0-8626-A1D9-B865F8E43DCD}"/>
              </a:ext>
            </a:extLst>
          </p:cNvPr>
          <p:cNvCxnSpPr>
            <a:cxnSpLocks/>
          </p:cNvCxnSpPr>
          <p:nvPr/>
        </p:nvCxnSpPr>
        <p:spPr>
          <a:xfrm>
            <a:off x="2102761" y="2745366"/>
            <a:ext cx="478660" cy="190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C002EF2-F332-FC2A-8012-122DE17E4690}"/>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278882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E15F966-45AE-4758-8D17-F24F9AA8C6D1}"/>
              </a:ext>
            </a:extLst>
          </p:cNvPr>
          <p:cNvSpPr txBox="1">
            <a:spLocks noGrp="1"/>
          </p:cNvSpPr>
          <p:nvPr>
            <p:ph type="title" idx="4294967295"/>
          </p:nvPr>
        </p:nvSpPr>
        <p:spPr>
          <a:xfrm>
            <a:off x="313986" y="5801137"/>
            <a:ext cx="11338560" cy="82307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150" normalizeH="0" baseline="0" noProof="0" dirty="0">
                <a:ln>
                  <a:noFill/>
                </a:ln>
                <a:solidFill>
                  <a:schemeClr val="bg1"/>
                </a:solidFill>
                <a:effectLst/>
                <a:uLnTx/>
                <a:uFillTx/>
                <a:latin typeface="+mj-lt"/>
                <a:ea typeface="+mj-ea"/>
                <a:cs typeface="Gill Sans" panose="020B0502020104020203" pitchFamily="34" charset="-79"/>
              </a:rPr>
              <a:t>3. Developing ‘</a:t>
            </a:r>
            <a:r>
              <a:rPr kumimoji="0" lang="en-GB" sz="4400" b="0" i="0" u="none" strike="noStrike" kern="1200" cap="none" spc="-150" normalizeH="0" baseline="0" noProof="0" dirty="0" err="1">
                <a:ln>
                  <a:noFill/>
                </a:ln>
                <a:solidFill>
                  <a:schemeClr val="bg1"/>
                </a:solidFill>
                <a:effectLst/>
                <a:uLnTx/>
                <a:uFillTx/>
                <a:latin typeface="+mj-lt"/>
                <a:ea typeface="+mj-ea"/>
                <a:cs typeface="Gill Sans" panose="020B0502020104020203" pitchFamily="34" charset="-79"/>
              </a:rPr>
              <a:t>FlexiConc</a:t>
            </a:r>
            <a:r>
              <a:rPr kumimoji="0" lang="en-GB" sz="4400" b="0" i="0" u="none" strike="noStrike" kern="1200" cap="none" spc="-150" normalizeH="0" baseline="0" noProof="0" dirty="0">
                <a:ln>
                  <a:noFill/>
                </a:ln>
                <a:solidFill>
                  <a:schemeClr val="bg1"/>
                </a:solidFill>
                <a:effectLst/>
                <a:uLnTx/>
                <a:uFillTx/>
                <a:latin typeface="+mj-lt"/>
                <a:ea typeface="+mj-ea"/>
                <a:cs typeface="Gill Sans" panose="020B0502020104020203" pitchFamily="34" charset="-79"/>
              </a:rPr>
              <a:t>’</a:t>
            </a:r>
          </a:p>
        </p:txBody>
      </p:sp>
      <p:pic>
        <p:nvPicPr>
          <p:cNvPr id="5" name="Picture Placeholder 4" descr="A laptop showing programming code.">
            <a:extLst>
              <a:ext uri="{FF2B5EF4-FFF2-40B4-BE49-F238E27FC236}">
                <a16:creationId xmlns:a16="http://schemas.microsoft.com/office/drawing/2014/main" id="{8E236006-7202-0BCA-758D-B98DE8F0841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0" y="-57140"/>
            <a:ext cx="12191980" cy="5497965"/>
          </a:xfrm>
          <a:noFill/>
        </p:spPr>
      </p:pic>
    </p:spTree>
    <p:extLst>
      <p:ext uri="{BB962C8B-B14F-4D97-AF65-F5344CB8AC3E}">
        <p14:creationId xmlns:p14="http://schemas.microsoft.com/office/powerpoint/2010/main" val="1701500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02F1B711-40E3-F231-C46E-6BACC2B8C903}"/>
              </a:ext>
            </a:extLst>
          </p:cNvPr>
          <p:cNvSpPr txBox="1">
            <a:spLocks noGrp="1"/>
          </p:cNvSpPr>
          <p:nvPr>
            <p:ph type="title" idx="4294967295"/>
          </p:nvPr>
        </p:nvSpPr>
        <p:spPr>
          <a:xfrm>
            <a:off x="249119" y="-327546"/>
            <a:ext cx="982840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0" i="0" u="none" strike="noStrike" kern="1200" cap="none" spc="-150" normalizeH="0" baseline="0" noProof="0" dirty="0" err="1">
                <a:ln>
                  <a:noFill/>
                </a:ln>
                <a:solidFill>
                  <a:srgbClr val="3F3F3F"/>
                </a:solidFill>
                <a:effectLst/>
                <a:uLnTx/>
                <a:uFillTx/>
                <a:latin typeface="Corbel"/>
                <a:ea typeface="+mj-ea"/>
                <a:cs typeface="Gill Sans" panose="020B0502020104020203" pitchFamily="34" charset="-79"/>
              </a:rPr>
              <a:t>FlexiConc</a:t>
            </a:r>
            <a:endParaRPr kumimoji="0" lang="en-US" sz="4200" b="0" i="0" u="none" strike="noStrike" kern="1200" cap="none" spc="-150" normalizeH="0" baseline="0" noProof="0" dirty="0">
              <a:ln>
                <a:noFill/>
              </a:ln>
              <a:solidFill>
                <a:srgbClr val="3F3F3F"/>
              </a:solidFill>
              <a:effectLst/>
              <a:uLnTx/>
              <a:uFillTx/>
              <a:latin typeface="Corbel"/>
              <a:ea typeface="+mj-ea"/>
              <a:cs typeface="Gill Sans" panose="020B0502020104020203" pitchFamily="34" charset="-79"/>
            </a:endParaRPr>
          </a:p>
        </p:txBody>
      </p:sp>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2" name="TextBox 11">
            <a:extLst>
              <a:ext uri="{FF2B5EF4-FFF2-40B4-BE49-F238E27FC236}">
                <a16:creationId xmlns:a16="http://schemas.microsoft.com/office/drawing/2014/main" id="{0C0F483D-1A5B-AB4A-207F-E8643A86A3B7}"/>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43E4DDF-FEB3-F68E-1B95-A9018A4BC11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sp>
        <p:nvSpPr>
          <p:cNvPr id="4" name="TextBox 3">
            <a:extLst>
              <a:ext uri="{FF2B5EF4-FFF2-40B4-BE49-F238E27FC236}">
                <a16:creationId xmlns:a16="http://schemas.microsoft.com/office/drawing/2014/main" id="{4D0304A7-3604-E88C-2B11-6BC2D13D8759}"/>
              </a:ext>
            </a:extLst>
          </p:cNvPr>
          <p:cNvSpPr txBox="1"/>
          <p:nvPr/>
        </p:nvSpPr>
        <p:spPr>
          <a:xfrm>
            <a:off x="325499" y="1466926"/>
            <a:ext cx="11422805" cy="4493538"/>
          </a:xfrm>
          <a:prstGeom prst="rect">
            <a:avLst/>
          </a:prstGeom>
          <a:noFill/>
        </p:spPr>
        <p:txBody>
          <a:bodyPr wrap="square">
            <a:spAutoFit/>
          </a:bodyPr>
          <a:lstStyle/>
          <a:p>
            <a:pPr lvl="0"/>
            <a:r>
              <a:rPr lang="en-GB" sz="2600" b="1" dirty="0">
                <a:solidFill>
                  <a:srgbClr val="3F3F3F"/>
                </a:solidFill>
              </a:rPr>
              <a:t>Python library </a:t>
            </a:r>
            <a:r>
              <a:rPr lang="en-GB" sz="2600" dirty="0">
                <a:solidFill>
                  <a:srgbClr val="3F3F3F"/>
                </a:solidFill>
              </a:rPr>
              <a:t>to be </a:t>
            </a:r>
            <a:r>
              <a:rPr lang="en-GB" sz="2600" b="1" dirty="0">
                <a:solidFill>
                  <a:srgbClr val="3F3F3F"/>
                </a:solidFill>
              </a:rPr>
              <a:t>integrated</a:t>
            </a:r>
            <a:r>
              <a:rPr lang="en-GB" sz="2600" dirty="0">
                <a:solidFill>
                  <a:srgbClr val="3F3F3F"/>
                </a:solidFill>
              </a:rPr>
              <a:t> into existing tools</a:t>
            </a:r>
          </a:p>
          <a:p>
            <a:pPr lvl="0"/>
            <a:endParaRPr lang="en-GB" sz="2600" dirty="0">
              <a:solidFill>
                <a:srgbClr val="3F3F3F"/>
              </a:solidFill>
            </a:endParaRPr>
          </a:p>
          <a:p>
            <a:pPr lvl="0"/>
            <a:r>
              <a:rPr lang="en-GB" sz="2600" dirty="0">
                <a:solidFill>
                  <a:srgbClr val="3F3F3F"/>
                </a:solidFill>
              </a:rPr>
              <a:t>Standalone demonstrator app</a:t>
            </a:r>
          </a:p>
          <a:p>
            <a:pPr lvl="0"/>
            <a:endParaRPr lang="en-GB" sz="2600" dirty="0">
              <a:solidFill>
                <a:srgbClr val="3F3F3F"/>
              </a:solidFill>
            </a:endParaRPr>
          </a:p>
          <a:p>
            <a:pPr lvl="0"/>
            <a:r>
              <a:rPr lang="en-GB" sz="2600" dirty="0">
                <a:solidFill>
                  <a:srgbClr val="3F3F3F"/>
                </a:solidFill>
              </a:rPr>
              <a:t>Provide a wide range of algorithms for general strategies and eventually combine them into pipelines</a:t>
            </a:r>
          </a:p>
          <a:p>
            <a:pPr marL="457200" lvl="0" indent="-457200">
              <a:buFont typeface="Arial" panose="020B0604020202020204" pitchFamily="34" charset="0"/>
              <a:buChar char="•"/>
            </a:pPr>
            <a:r>
              <a:rPr lang="en-GB" sz="2400" dirty="0">
                <a:solidFill>
                  <a:srgbClr val="3F3F3F"/>
                </a:solidFill>
              </a:rPr>
              <a:t>systematic</a:t>
            </a:r>
          </a:p>
          <a:p>
            <a:pPr marL="457200" lvl="0" indent="-457200">
              <a:buFont typeface="Arial" panose="020B0604020202020204" pitchFamily="34" charset="0"/>
              <a:buChar char="•"/>
            </a:pPr>
            <a:r>
              <a:rPr lang="en-GB" sz="2400" dirty="0">
                <a:solidFill>
                  <a:srgbClr val="3F3F3F"/>
                </a:solidFill>
              </a:rPr>
              <a:t>well-documented</a:t>
            </a:r>
          </a:p>
          <a:p>
            <a:pPr marL="457200" lvl="0" indent="-457200">
              <a:buFont typeface="Arial" panose="020B0604020202020204" pitchFamily="34" charset="0"/>
              <a:buChar char="•"/>
            </a:pPr>
            <a:r>
              <a:rPr lang="en-GB" sz="2400" dirty="0">
                <a:solidFill>
                  <a:srgbClr val="3F3F3F"/>
                </a:solidFill>
              </a:rPr>
              <a:t>theoretically grounded </a:t>
            </a:r>
          </a:p>
          <a:p>
            <a:pPr lvl="0"/>
            <a:endParaRPr lang="en-GB" sz="2600" dirty="0">
              <a:solidFill>
                <a:srgbClr val="3F3F3F"/>
              </a:solidFill>
            </a:endParaRPr>
          </a:p>
          <a:p>
            <a:pPr lvl="0"/>
            <a:r>
              <a:rPr lang="en-GB" sz="2600" dirty="0">
                <a:solidFill>
                  <a:srgbClr val="3F3F3F"/>
                </a:solidFill>
              </a:rPr>
              <a:t>Support for the human analyst! (not fully automatic) </a:t>
            </a:r>
          </a:p>
        </p:txBody>
      </p:sp>
      <p:sp>
        <p:nvSpPr>
          <p:cNvPr id="5" name="TextBox 4">
            <a:extLst>
              <a:ext uri="{FF2B5EF4-FFF2-40B4-BE49-F238E27FC236}">
                <a16:creationId xmlns:a16="http://schemas.microsoft.com/office/drawing/2014/main" id="{A2FB7E9A-F3A7-0688-02DD-C0FB929412AD}"/>
              </a:ext>
              <a:ext uri="{C183D7F6-B498-43B3-948B-1728B52AA6E4}">
                <adec:decorative xmlns:adec="http://schemas.microsoft.com/office/drawing/2017/decorative" val="1"/>
              </a:ext>
            </a:extLst>
          </p:cNvPr>
          <p:cNvSpPr txBox="1"/>
          <p:nvPr/>
        </p:nvSpPr>
        <p:spPr>
          <a:xfrm>
            <a:off x="5781303" y="6461648"/>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3309047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7">
            <a:extLst>
              <a:ext uri="{FF2B5EF4-FFF2-40B4-BE49-F238E27FC236}">
                <a16:creationId xmlns:a16="http://schemas.microsoft.com/office/drawing/2014/main" id="{79BB8B02-056E-FB1A-B0B9-6D900FEFC16E}"/>
              </a:ext>
            </a:extLst>
          </p:cNvPr>
          <p:cNvSpPr txBox="1">
            <a:spLocks noGrp="1"/>
          </p:cNvSpPr>
          <p:nvPr>
            <p:ph type="title" idx="4294967295"/>
          </p:nvPr>
        </p:nvSpPr>
        <p:spPr>
          <a:xfrm>
            <a:off x="249119" y="-327546"/>
            <a:ext cx="982840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rPr>
              <a:t>Concept</a:t>
            </a:r>
            <a:endParaRPr kumimoji="0" lang="en-US"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endParaRPr>
          </a:p>
        </p:txBody>
      </p:sp>
      <p:pic>
        <p:nvPicPr>
          <p:cNvPr id="16386" name="Picture 2" descr="Flowchart ">
            <a:extLst>
              <a:ext uri="{FF2B5EF4-FFF2-40B4-BE49-F238E27FC236}">
                <a16:creationId xmlns:a16="http://schemas.microsoft.com/office/drawing/2014/main" id="{1B20FE4C-BEE1-6246-560F-11480DC7F1A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167306" y="860516"/>
            <a:ext cx="10508628" cy="48479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44AF4B-BA19-6926-968F-3833C62C5FA8}"/>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3" name="Picture 2">
            <a:extLst>
              <a:ext uri="{FF2B5EF4-FFF2-40B4-BE49-F238E27FC236}">
                <a16:creationId xmlns:a16="http://schemas.microsoft.com/office/drawing/2014/main" id="{6DD7FF08-5DC3-C796-04E5-9AEECE94B30A}"/>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sp>
        <p:nvSpPr>
          <p:cNvPr id="4" name="TextBox 3">
            <a:extLst>
              <a:ext uri="{FF2B5EF4-FFF2-40B4-BE49-F238E27FC236}">
                <a16:creationId xmlns:a16="http://schemas.microsoft.com/office/drawing/2014/main" id="{D06FB2F7-C25B-E054-76BB-0D51CB09F592}"/>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4006161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2" name="Title 7">
            <a:extLst>
              <a:ext uri="{FF2B5EF4-FFF2-40B4-BE49-F238E27FC236}">
                <a16:creationId xmlns:a16="http://schemas.microsoft.com/office/drawing/2014/main" id="{02F1B711-40E3-F231-C46E-6BACC2B8C903}"/>
              </a:ext>
            </a:extLst>
          </p:cNvPr>
          <p:cNvSpPr txBox="1">
            <a:spLocks noGrp="1"/>
          </p:cNvSpPr>
          <p:nvPr>
            <p:ph type="title" idx="4294967295"/>
          </p:nvPr>
        </p:nvSpPr>
        <p:spPr>
          <a:xfrm>
            <a:off x="249119" y="-327546"/>
            <a:ext cx="982840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0" i="0" u="none" strike="noStrike" kern="1200" cap="none" spc="-150" normalizeH="0" baseline="0" noProof="0" dirty="0" err="1">
                <a:ln>
                  <a:noFill/>
                </a:ln>
                <a:solidFill>
                  <a:srgbClr val="3F3F3F"/>
                </a:solidFill>
                <a:effectLst/>
                <a:uLnTx/>
                <a:uFillTx/>
                <a:latin typeface="Corbel"/>
                <a:ea typeface="+mj-ea"/>
                <a:cs typeface="Gill Sans" panose="020B0502020104020203" pitchFamily="34" charset="-79"/>
              </a:rPr>
              <a:t>FlexiConc</a:t>
            </a:r>
            <a:r>
              <a:rPr kumimoji="0" lang="en-GB" sz="4200" b="0" i="0" u="none" strike="noStrike" kern="1200" cap="none" spc="-150" normalizeH="0" baseline="0" noProof="0" dirty="0">
                <a:ln>
                  <a:noFill/>
                </a:ln>
                <a:solidFill>
                  <a:srgbClr val="3F3F3F"/>
                </a:solidFill>
                <a:effectLst/>
                <a:uLnTx/>
                <a:uFillTx/>
                <a:latin typeface="Corbel"/>
                <a:ea typeface="+mj-ea"/>
                <a:cs typeface="Gill Sans" panose="020B0502020104020203" pitchFamily="34" charset="-79"/>
              </a:rPr>
              <a:t>: Challenges</a:t>
            </a:r>
            <a:endParaRPr kumimoji="0" lang="en-US" sz="4200" b="0" i="0" u="none" strike="noStrike" kern="1200" cap="none" spc="-150" normalizeH="0" baseline="0" noProof="0" dirty="0">
              <a:ln>
                <a:noFill/>
              </a:ln>
              <a:solidFill>
                <a:srgbClr val="3F3F3F"/>
              </a:solidFill>
              <a:effectLst/>
              <a:uLnTx/>
              <a:uFillTx/>
              <a:latin typeface="Corbel"/>
              <a:ea typeface="+mj-ea"/>
              <a:cs typeface="Gill Sans" panose="020B0502020104020203" pitchFamily="34" charset="-79"/>
            </a:endParaRPr>
          </a:p>
        </p:txBody>
      </p:sp>
      <p:sp>
        <p:nvSpPr>
          <p:cNvPr id="12" name="TextBox 11">
            <a:extLst>
              <a:ext uri="{FF2B5EF4-FFF2-40B4-BE49-F238E27FC236}">
                <a16:creationId xmlns:a16="http://schemas.microsoft.com/office/drawing/2014/main" id="{0C0F483D-1A5B-AB4A-207F-E8643A86A3B7}"/>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43E4DDF-FEB3-F68E-1B95-A9018A4BC11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sp>
        <p:nvSpPr>
          <p:cNvPr id="4" name="TextBox 3">
            <a:extLst>
              <a:ext uri="{FF2B5EF4-FFF2-40B4-BE49-F238E27FC236}">
                <a16:creationId xmlns:a16="http://schemas.microsoft.com/office/drawing/2014/main" id="{4D0304A7-3604-E88C-2B11-6BC2D13D8759}"/>
              </a:ext>
            </a:extLst>
          </p:cNvPr>
          <p:cNvSpPr txBox="1"/>
          <p:nvPr/>
        </p:nvSpPr>
        <p:spPr>
          <a:xfrm>
            <a:off x="325499" y="1466926"/>
            <a:ext cx="5635463" cy="4493538"/>
          </a:xfrm>
          <a:prstGeom prst="rect">
            <a:avLst/>
          </a:prstGeom>
          <a:noFill/>
        </p:spPr>
        <p:txBody>
          <a:bodyPr wrap="square">
            <a:spAutoFit/>
          </a:bodyPr>
          <a:lstStyle/>
          <a:p>
            <a:pPr lvl="0"/>
            <a:r>
              <a:rPr lang="en-GB" sz="2600" b="1" dirty="0">
                <a:solidFill>
                  <a:srgbClr val="3F3F3F"/>
                </a:solidFill>
              </a:rPr>
              <a:t>No standard commonly used data models</a:t>
            </a:r>
            <a:r>
              <a:rPr lang="en-GB" sz="2600" dirty="0">
                <a:solidFill>
                  <a:srgbClr val="3F3F3F"/>
                </a:solidFill>
              </a:rPr>
              <a:t> for representing corpora and concordances</a:t>
            </a:r>
          </a:p>
          <a:p>
            <a:pPr lvl="0"/>
            <a:endParaRPr lang="en-GB" sz="2600" dirty="0">
              <a:solidFill>
                <a:srgbClr val="3F3F3F"/>
              </a:solidFill>
            </a:endParaRPr>
          </a:p>
          <a:p>
            <a:pPr lvl="0"/>
            <a:r>
              <a:rPr lang="en-GB" sz="2600" dirty="0" err="1">
                <a:solidFill>
                  <a:srgbClr val="3F3F3F"/>
                </a:solidFill>
              </a:rPr>
              <a:t>FlexiConc</a:t>
            </a:r>
            <a:r>
              <a:rPr lang="en-GB" sz="2600" dirty="0">
                <a:solidFill>
                  <a:srgbClr val="3F3F3F"/>
                </a:solidFill>
              </a:rPr>
              <a:t> must process </a:t>
            </a:r>
            <a:r>
              <a:rPr lang="en-GB" sz="2600" b="1" dirty="0">
                <a:solidFill>
                  <a:srgbClr val="3F3F3F"/>
                </a:solidFill>
              </a:rPr>
              <a:t>input data </a:t>
            </a:r>
            <a:r>
              <a:rPr lang="en-GB" sz="2600" dirty="0">
                <a:solidFill>
                  <a:srgbClr val="3F3F3F"/>
                </a:solidFill>
              </a:rPr>
              <a:t>from the </a:t>
            </a:r>
            <a:r>
              <a:rPr lang="en-GB" sz="2600" b="1" dirty="0">
                <a:solidFill>
                  <a:srgbClr val="3F3F3F"/>
                </a:solidFill>
              </a:rPr>
              <a:t>APIs</a:t>
            </a:r>
            <a:r>
              <a:rPr lang="en-GB" sz="2600" dirty="0">
                <a:solidFill>
                  <a:srgbClr val="3F3F3F"/>
                </a:solidFill>
              </a:rPr>
              <a:t> of various corpus tools (</a:t>
            </a:r>
            <a:r>
              <a:rPr lang="en-GB" sz="2600" dirty="0" err="1">
                <a:solidFill>
                  <a:srgbClr val="3F3F3F"/>
                </a:solidFill>
              </a:rPr>
              <a:t>SketchEngine</a:t>
            </a:r>
            <a:r>
              <a:rPr lang="en-GB" sz="2600" dirty="0">
                <a:solidFill>
                  <a:srgbClr val="3F3F3F"/>
                </a:solidFill>
              </a:rPr>
              <a:t>, </a:t>
            </a:r>
            <a:r>
              <a:rPr lang="en-GB" sz="2600" dirty="0" err="1">
                <a:solidFill>
                  <a:srgbClr val="3F3F3F"/>
                </a:solidFill>
              </a:rPr>
              <a:t>CLiC</a:t>
            </a:r>
            <a:r>
              <a:rPr lang="en-GB" sz="2600" dirty="0">
                <a:solidFill>
                  <a:srgbClr val="3F3F3F"/>
                </a:solidFill>
              </a:rPr>
              <a:t>, …)</a:t>
            </a:r>
          </a:p>
          <a:p>
            <a:pPr lvl="0"/>
            <a:endParaRPr lang="en-GB" sz="2600" dirty="0">
              <a:solidFill>
                <a:srgbClr val="3F3F3F"/>
              </a:solidFill>
            </a:endParaRPr>
          </a:p>
          <a:p>
            <a:pPr lvl="0"/>
            <a:r>
              <a:rPr lang="en-GB" sz="2600" dirty="0" err="1">
                <a:solidFill>
                  <a:srgbClr val="3F3F3F"/>
                </a:solidFill>
              </a:rPr>
              <a:t>FlexiConc</a:t>
            </a:r>
            <a:r>
              <a:rPr lang="en-GB" sz="2600" dirty="0">
                <a:solidFill>
                  <a:srgbClr val="3F3F3F"/>
                </a:solidFill>
              </a:rPr>
              <a:t> must </a:t>
            </a:r>
            <a:r>
              <a:rPr lang="en-GB" sz="2600" b="1" dirty="0">
                <a:solidFill>
                  <a:srgbClr val="3F3F3F"/>
                </a:solidFill>
              </a:rPr>
              <a:t>output data </a:t>
            </a:r>
            <a:r>
              <a:rPr lang="en-GB" sz="2600" dirty="0">
                <a:solidFill>
                  <a:srgbClr val="3F3F3F"/>
                </a:solidFill>
              </a:rPr>
              <a:t>in a format that can be </a:t>
            </a:r>
            <a:r>
              <a:rPr lang="en-GB" sz="2600" b="1" dirty="0">
                <a:solidFill>
                  <a:srgbClr val="3F3F3F"/>
                </a:solidFill>
              </a:rPr>
              <a:t>integrated</a:t>
            </a:r>
            <a:r>
              <a:rPr lang="en-GB" sz="2600" dirty="0">
                <a:solidFill>
                  <a:srgbClr val="3F3F3F"/>
                </a:solidFill>
              </a:rPr>
              <a:t> into various corpus tools</a:t>
            </a:r>
          </a:p>
        </p:txBody>
      </p:sp>
      <p:pic>
        <p:nvPicPr>
          <p:cNvPr id="24578" name="Picture 2" descr="Common Challenges Startups Will Encounter and How to Persevere | Startups  Magazine">
            <a:extLst>
              <a:ext uri="{FF2B5EF4-FFF2-40B4-BE49-F238E27FC236}">
                <a16:creationId xmlns:a16="http://schemas.microsoft.com/office/drawing/2014/main" id="{62603646-F95D-1B58-4DDD-E145241DC9D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73456" y="3869483"/>
            <a:ext cx="5318544" cy="25687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790D539-C5BD-DC7B-6689-8FAF04ADF2B8}"/>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242964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654362-1C9B-2BDA-6DD6-7AD742B2882D}"/>
              </a:ext>
            </a:extLst>
          </p:cNvPr>
          <p:cNvSpPr txBox="1">
            <a:spLocks noGrp="1"/>
          </p:cNvSpPr>
          <p:nvPr>
            <p:ph type="title" idx="4294967295"/>
          </p:nvPr>
        </p:nvSpPr>
        <p:spPr>
          <a:xfrm>
            <a:off x="8125132" y="5870338"/>
            <a:ext cx="2733368"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mn-lt"/>
                <a:ea typeface="+mn-ea"/>
                <a:cs typeface="+mn-cs"/>
              </a:rPr>
              <a:t>https://xkcd.com/927/</a:t>
            </a:r>
          </a:p>
        </p:txBody>
      </p:sp>
      <p:pic>
        <p:nvPicPr>
          <p:cNvPr id="13314" name="Picture 2" descr="Cartoon with the following text:&#10;&#10;Situation: There are 14 competing standards.&#10;14? Ridiculous! We need to develop one universal standard that covers everyone's use cases.&#10;Yeah!&#10;Soon: Situation: There are 15 competing standards.">
            <a:extLst>
              <a:ext uri="{FF2B5EF4-FFF2-40B4-BE49-F238E27FC236}">
                <a16:creationId xmlns:a16="http://schemas.microsoft.com/office/drawing/2014/main" id="{6646470E-4BBE-4B80-9049-00D1907526C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33500" y="420053"/>
            <a:ext cx="9525000" cy="5400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029794-B52E-E0EF-3A90-B697172B10CB}"/>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7" name="Picture 6">
            <a:extLst>
              <a:ext uri="{FF2B5EF4-FFF2-40B4-BE49-F238E27FC236}">
                <a16:creationId xmlns:a16="http://schemas.microsoft.com/office/drawing/2014/main" id="{26C55A96-856B-8C36-33D8-4A12F62B642A}"/>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sp>
        <p:nvSpPr>
          <p:cNvPr id="3" name="TextBox 2">
            <a:extLst>
              <a:ext uri="{FF2B5EF4-FFF2-40B4-BE49-F238E27FC236}">
                <a16:creationId xmlns:a16="http://schemas.microsoft.com/office/drawing/2014/main" id="{57B5C9E0-7219-5379-5C2A-29904A120D98}"/>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3071109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Light"/>
              <a:ea typeface="+mn-ea"/>
              <a:cs typeface="+mn-cs"/>
            </a:endParaRPr>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7">
            <a:extLst>
              <a:ext uri="{FF2B5EF4-FFF2-40B4-BE49-F238E27FC236}">
                <a16:creationId xmlns:a16="http://schemas.microsoft.com/office/drawing/2014/main" id="{275E67D5-D7DF-DB65-3AD4-F275E55685DC}"/>
              </a:ext>
            </a:extLst>
          </p:cNvPr>
          <p:cNvSpPr txBox="1">
            <a:spLocks noGrp="1"/>
          </p:cNvSpPr>
          <p:nvPr>
            <p:ph type="title" idx="4294967295"/>
          </p:nvPr>
        </p:nvSpPr>
        <p:spPr>
          <a:xfrm>
            <a:off x="249119" y="-327546"/>
            <a:ext cx="982840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rPr>
              <a:t>Concept </a:t>
            </a:r>
            <a:r>
              <a:rPr kumimoji="0" lang="en-GB" sz="4200" b="0" i="0" u="none" strike="noStrike" kern="1200" cap="none" spc="-150" normalizeH="0" baseline="0" noProof="0" dirty="0" err="1">
                <a:ln>
                  <a:noFill/>
                </a:ln>
                <a:solidFill>
                  <a:schemeClr val="tx1"/>
                </a:solidFill>
                <a:effectLst/>
                <a:uLnTx/>
                <a:uFillTx/>
                <a:latin typeface="+mj-lt"/>
                <a:ea typeface="+mj-ea"/>
                <a:cs typeface="Gill Sans" panose="020B0502020104020203" pitchFamily="34" charset="-79"/>
              </a:rPr>
              <a:t>ctd</a:t>
            </a:r>
            <a:r>
              <a:rPr kumimoji="0" lang="en-GB"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rPr>
              <a:t>.</a:t>
            </a:r>
            <a:endParaRPr kumimoji="0" lang="en-US"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endParaRPr>
          </a:p>
        </p:txBody>
      </p:sp>
      <p:pic>
        <p:nvPicPr>
          <p:cNvPr id="16386" name="Picture 2" descr="Flowchart summarising the conceptualisation of the FlexiConc app.">
            <a:extLst>
              <a:ext uri="{FF2B5EF4-FFF2-40B4-BE49-F238E27FC236}">
                <a16:creationId xmlns:a16="http://schemas.microsoft.com/office/drawing/2014/main" id="{1B20FE4C-BEE1-6246-560F-11480DC7F1A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167306" y="860516"/>
            <a:ext cx="10508628" cy="48479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44AF4B-BA19-6926-968F-3833C62C5FA8}"/>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3" name="Picture 2">
            <a:extLst>
              <a:ext uri="{FF2B5EF4-FFF2-40B4-BE49-F238E27FC236}">
                <a16:creationId xmlns:a16="http://schemas.microsoft.com/office/drawing/2014/main" id="{6DD7FF08-5DC3-C796-04E5-9AEECE94B30A}"/>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sp>
        <p:nvSpPr>
          <p:cNvPr id="4" name="TextBox 3">
            <a:extLst>
              <a:ext uri="{FF2B5EF4-FFF2-40B4-BE49-F238E27FC236}">
                <a16:creationId xmlns:a16="http://schemas.microsoft.com/office/drawing/2014/main" id="{D06FB2F7-C25B-E054-76BB-0D51CB09F592}"/>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rgbClr val="FFFFFF"/>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GB" sz="2200" b="0" i="0" u="none" strike="noStrike" kern="1200" cap="none" spc="0" normalizeH="0" baseline="0" noProof="0" dirty="0">
              <a:ln>
                <a:noFill/>
              </a:ln>
              <a:solidFill>
                <a:srgbClr val="FFFFFF"/>
              </a:solidFill>
              <a:effectLst/>
              <a:uLnTx/>
              <a:uFillTx/>
              <a:latin typeface="Calibri Light"/>
              <a:ea typeface="+mn-ea"/>
              <a:cs typeface="+mn-cs"/>
            </a:endParaRPr>
          </a:p>
        </p:txBody>
      </p:sp>
    </p:spTree>
    <p:extLst>
      <p:ext uri="{BB962C8B-B14F-4D97-AF65-F5344CB8AC3E}">
        <p14:creationId xmlns:p14="http://schemas.microsoft.com/office/powerpoint/2010/main" val="105340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7">
            <a:extLst>
              <a:ext uri="{FF2B5EF4-FFF2-40B4-BE49-F238E27FC236}">
                <a16:creationId xmlns:a16="http://schemas.microsoft.com/office/drawing/2014/main" id="{5DD3550B-D59F-7B3A-C6FC-6C62E1EB2B9C}"/>
              </a:ext>
            </a:extLst>
          </p:cNvPr>
          <p:cNvSpPr txBox="1">
            <a:spLocks noGrp="1"/>
          </p:cNvSpPr>
          <p:nvPr>
            <p:ph type="title" idx="4294967295"/>
          </p:nvPr>
        </p:nvSpPr>
        <p:spPr>
          <a:xfrm>
            <a:off x="322463" y="4924788"/>
            <a:ext cx="982840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rPr>
              <a:t>Introduction</a:t>
            </a:r>
            <a:endParaRPr kumimoji="0" lang="en-US" sz="44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endParaRPr>
          </a:p>
        </p:txBody>
      </p:sp>
      <p:pic>
        <p:nvPicPr>
          <p:cNvPr id="3" name="Picture 4" descr="Dr Natalie Finlayson">
            <a:extLst>
              <a:ext uri="{FF2B5EF4-FFF2-40B4-BE49-F238E27FC236}">
                <a16:creationId xmlns:a16="http://schemas.microsoft.com/office/drawing/2014/main" id="{203E9004-C958-C53A-3A7F-2E4FC3BAAA86}"/>
              </a:ext>
            </a:extLst>
          </p:cNvPr>
          <p:cNvPicPr>
            <a:picLocks noChangeAspect="1" noChangeArrowheads="1"/>
          </p:cNvPicPr>
          <p:nvPr/>
        </p:nvPicPr>
        <p:blipFill>
          <a:blip r:embed="rId3"/>
          <a:srcRect/>
          <a:stretch/>
        </p:blipFill>
        <p:spPr bwMode="auto">
          <a:xfrm>
            <a:off x="2035412" y="381001"/>
            <a:ext cx="2057400" cy="2057400"/>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26" name="Text Placeholder 6">
            <a:extLst>
              <a:ext uri="{FF2B5EF4-FFF2-40B4-BE49-F238E27FC236}">
                <a16:creationId xmlns:a16="http://schemas.microsoft.com/office/drawing/2014/main" id="{B8D72460-5CBA-B0A7-34CF-2BCBDCB08F4D}"/>
              </a:ext>
              <a:ext uri="{C183D7F6-B498-43B3-948B-1728B52AA6E4}">
                <adec:decorative xmlns:adec="http://schemas.microsoft.com/office/drawing/2017/decorative" val="0"/>
              </a:ext>
            </a:extLst>
          </p:cNvPr>
          <p:cNvSpPr txBox="1">
            <a:spLocks/>
          </p:cNvSpPr>
          <p:nvPr/>
        </p:nvSpPr>
        <p:spPr>
          <a:xfrm>
            <a:off x="1818466" y="2630637"/>
            <a:ext cx="2491292" cy="3887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tx1"/>
                </a:solidFill>
              </a:rPr>
              <a:t>Dr Natalie Finlayson</a:t>
            </a:r>
            <a:br>
              <a:rPr lang="en-US" sz="1800" dirty="0">
                <a:solidFill>
                  <a:schemeClr val="tx1"/>
                </a:solidFill>
              </a:rPr>
            </a:br>
            <a:r>
              <a:rPr lang="en-US" sz="1800" b="1" dirty="0">
                <a:solidFill>
                  <a:schemeClr val="tx1"/>
                </a:solidFill>
              </a:rPr>
              <a:t>(RF, </a:t>
            </a:r>
            <a:r>
              <a:rPr lang="en-US" sz="1800" b="1" dirty="0" err="1">
                <a:solidFill>
                  <a:schemeClr val="tx1"/>
                </a:solidFill>
              </a:rPr>
              <a:t>UoB</a:t>
            </a:r>
            <a:r>
              <a:rPr lang="en-US" sz="1800" b="1" dirty="0">
                <a:solidFill>
                  <a:schemeClr val="tx1"/>
                </a:solidFill>
              </a:rPr>
              <a:t>)</a:t>
            </a:r>
          </a:p>
        </p:txBody>
      </p:sp>
      <p:pic>
        <p:nvPicPr>
          <p:cNvPr id="19" name="Picture 4" descr="Dr Alexander Piperski">
            <a:extLst>
              <a:ext uri="{FF2B5EF4-FFF2-40B4-BE49-F238E27FC236}">
                <a16:creationId xmlns:a16="http://schemas.microsoft.com/office/drawing/2014/main" id="{BAE6BE9C-BDE1-9E0E-7AC4-84473AE3ECAE}"/>
              </a:ext>
            </a:extLst>
          </p:cNvPr>
          <p:cNvPicPr>
            <a:picLocks noChangeAspect="1" noChangeArrowheads="1"/>
          </p:cNvPicPr>
          <p:nvPr/>
        </p:nvPicPr>
        <p:blipFill>
          <a:blip r:embed="rId4"/>
          <a:srcRect/>
          <a:stretch/>
        </p:blipFill>
        <p:spPr bwMode="auto">
          <a:xfrm>
            <a:off x="4599093" y="369495"/>
            <a:ext cx="2048592" cy="2057400"/>
          </a:xfrm>
          <a:prstGeom prst="rect">
            <a:avLst/>
          </a:prstGeo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24" name="Text Placeholder 6">
            <a:extLst>
              <a:ext uri="{FF2B5EF4-FFF2-40B4-BE49-F238E27FC236}">
                <a16:creationId xmlns:a16="http://schemas.microsoft.com/office/drawing/2014/main" id="{5354F225-FD78-970A-4C86-56B7D7592865}"/>
              </a:ext>
              <a:ext uri="{C183D7F6-B498-43B3-948B-1728B52AA6E4}">
                <adec:decorative xmlns:adec="http://schemas.microsoft.com/office/drawing/2017/decorative" val="0"/>
              </a:ext>
            </a:extLst>
          </p:cNvPr>
          <p:cNvSpPr txBox="1">
            <a:spLocks/>
          </p:cNvSpPr>
          <p:nvPr/>
        </p:nvSpPr>
        <p:spPr>
          <a:xfrm>
            <a:off x="4344935" y="2630632"/>
            <a:ext cx="2502003" cy="3887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tx1"/>
                </a:solidFill>
              </a:rPr>
              <a:t>Dr Alexander Piperski</a:t>
            </a:r>
            <a:br>
              <a:rPr lang="en-US" sz="1800" b="1" dirty="0">
                <a:solidFill>
                  <a:schemeClr val="tx1"/>
                </a:solidFill>
              </a:rPr>
            </a:br>
            <a:r>
              <a:rPr lang="en-US" sz="1800" b="1" dirty="0">
                <a:solidFill>
                  <a:schemeClr val="tx1"/>
                </a:solidFill>
              </a:rPr>
              <a:t>(RF, FAU)</a:t>
            </a:r>
          </a:p>
          <a:p>
            <a:pPr marL="0" indent="0" algn="ctr">
              <a:buNone/>
            </a:pPr>
            <a:endParaRPr lang="en-US" sz="1800" b="1" dirty="0">
              <a:solidFill>
                <a:schemeClr val="tx1"/>
              </a:solidFill>
            </a:endParaRPr>
          </a:p>
        </p:txBody>
      </p:sp>
      <p:pic>
        <p:nvPicPr>
          <p:cNvPr id="15" name="Picture 4" descr="Prof Stephanie Evert">
            <a:extLst>
              <a:ext uri="{FF2B5EF4-FFF2-40B4-BE49-F238E27FC236}">
                <a16:creationId xmlns:a16="http://schemas.microsoft.com/office/drawing/2014/main" id="{DB6A2D92-B478-4B66-36A3-B9C8928A1600}"/>
              </a:ext>
            </a:extLst>
          </p:cNvPr>
          <p:cNvPicPr>
            <a:picLocks noChangeAspect="1" noChangeArrowheads="1"/>
          </p:cNvPicPr>
          <p:nvPr/>
        </p:nvPicPr>
        <p:blipFill>
          <a:blip r:embed="rId5"/>
          <a:srcRect/>
          <a:stretch/>
        </p:blipFill>
        <p:spPr bwMode="auto">
          <a:xfrm>
            <a:off x="7153966" y="368911"/>
            <a:ext cx="2072291" cy="2057400"/>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25" name="Text Placeholder 6">
            <a:extLst>
              <a:ext uri="{FF2B5EF4-FFF2-40B4-BE49-F238E27FC236}">
                <a16:creationId xmlns:a16="http://schemas.microsoft.com/office/drawing/2014/main" id="{C211E1EC-A95D-48DB-0DFE-0D1171E194CD}"/>
              </a:ext>
              <a:ext uri="{C183D7F6-B498-43B3-948B-1728B52AA6E4}">
                <adec:decorative xmlns:adec="http://schemas.microsoft.com/office/drawing/2017/decorative" val="0"/>
              </a:ext>
            </a:extLst>
          </p:cNvPr>
          <p:cNvSpPr txBox="1">
            <a:spLocks/>
          </p:cNvSpPr>
          <p:nvPr/>
        </p:nvSpPr>
        <p:spPr>
          <a:xfrm>
            <a:off x="6840742" y="2630048"/>
            <a:ext cx="2502003" cy="3887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tx1"/>
                </a:solidFill>
              </a:rPr>
              <a:t>Prof Stephanie Evert</a:t>
            </a:r>
            <a:br>
              <a:rPr lang="en-US" sz="1800" dirty="0">
                <a:solidFill>
                  <a:schemeClr val="tx1"/>
                </a:solidFill>
              </a:rPr>
            </a:br>
            <a:r>
              <a:rPr lang="en-US" sz="1800" b="1" dirty="0">
                <a:solidFill>
                  <a:schemeClr val="tx1"/>
                </a:solidFill>
              </a:rPr>
              <a:t>(PI, FAU)</a:t>
            </a:r>
          </a:p>
        </p:txBody>
      </p:sp>
      <p:pic>
        <p:nvPicPr>
          <p:cNvPr id="2052" name="Picture 4" descr="Photograph of Professor Michaela Mahlberg">
            <a:extLst>
              <a:ext uri="{FF2B5EF4-FFF2-40B4-BE49-F238E27FC236}">
                <a16:creationId xmlns:a16="http://schemas.microsoft.com/office/drawing/2014/main" id="{5B606F1E-3F92-1347-8E01-A14928CF3FD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31198" y="369495"/>
            <a:ext cx="2057400" cy="2057400"/>
          </a:xfrm>
          <a:prstGeom prst="rect">
            <a:avLst/>
          </a:prstGeo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23" name="Text Placeholder 6">
            <a:extLst>
              <a:ext uri="{FF2B5EF4-FFF2-40B4-BE49-F238E27FC236}">
                <a16:creationId xmlns:a16="http://schemas.microsoft.com/office/drawing/2014/main" id="{41D4DD69-7AA3-DADF-9247-9F20C9FC7860}"/>
              </a:ext>
              <a:ext uri="{C183D7F6-B498-43B3-948B-1728B52AA6E4}">
                <adec:decorative xmlns:adec="http://schemas.microsoft.com/office/drawing/2017/decorative" val="0"/>
              </a:ext>
            </a:extLst>
          </p:cNvPr>
          <p:cNvSpPr txBox="1">
            <a:spLocks/>
          </p:cNvSpPr>
          <p:nvPr/>
        </p:nvSpPr>
        <p:spPr>
          <a:xfrm>
            <a:off x="9410080" y="2636415"/>
            <a:ext cx="2502003" cy="3887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tx1"/>
                </a:solidFill>
              </a:rPr>
              <a:t>Prof Michaela Mahlberg (PI, </a:t>
            </a:r>
            <a:r>
              <a:rPr lang="en-US" sz="1800" b="1" dirty="0" err="1">
                <a:solidFill>
                  <a:schemeClr val="tx1"/>
                </a:solidFill>
              </a:rPr>
              <a:t>UoB</a:t>
            </a:r>
            <a:r>
              <a:rPr lang="en-US" sz="1800" b="1" dirty="0">
                <a:solidFill>
                  <a:schemeClr val="tx1"/>
                </a:solidFill>
              </a:rPr>
              <a:t>)</a:t>
            </a:r>
          </a:p>
        </p:txBody>
      </p:sp>
      <p:sp>
        <p:nvSpPr>
          <p:cNvPr id="29" name="Text Placeholder 6">
            <a:extLst>
              <a:ext uri="{FF2B5EF4-FFF2-40B4-BE49-F238E27FC236}">
                <a16:creationId xmlns:a16="http://schemas.microsoft.com/office/drawing/2014/main" id="{668E63CF-8D15-DD2F-A4B2-D502FD411DCC}"/>
              </a:ext>
            </a:extLst>
          </p:cNvPr>
          <p:cNvSpPr txBox="1">
            <a:spLocks/>
          </p:cNvSpPr>
          <p:nvPr/>
        </p:nvSpPr>
        <p:spPr>
          <a:xfrm>
            <a:off x="4213274" y="3412730"/>
            <a:ext cx="7631139" cy="644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solidFill>
              </a:rPr>
              <a:t>Funded jointly by the </a:t>
            </a:r>
            <a:r>
              <a:rPr lang="en-US" b="1" dirty="0">
                <a:solidFill>
                  <a:schemeClr val="tx1"/>
                </a:solidFill>
              </a:rPr>
              <a:t>AHRC </a:t>
            </a:r>
            <a:r>
              <a:rPr lang="en-US" dirty="0">
                <a:solidFill>
                  <a:schemeClr val="tx1"/>
                </a:solidFill>
              </a:rPr>
              <a:t>(AH/X002047/1) and </a:t>
            </a:r>
            <a:r>
              <a:rPr lang="de-DE" b="1" dirty="0">
                <a:solidFill>
                  <a:schemeClr val="tx1"/>
                </a:solidFill>
              </a:rPr>
              <a:t>Deutsche Forschungsgemeinschaft </a:t>
            </a:r>
            <a:r>
              <a:rPr lang="de-DE" dirty="0">
                <a:solidFill>
                  <a:schemeClr val="tx1"/>
                </a:solidFill>
              </a:rPr>
              <a:t>(German Research Foundation; 508235423</a:t>
            </a:r>
            <a:r>
              <a:rPr lang="en-US" dirty="0">
                <a:solidFill>
                  <a:schemeClr val="tx1"/>
                </a:solidFill>
              </a:rPr>
              <a:t>)</a:t>
            </a:r>
          </a:p>
        </p:txBody>
      </p:sp>
      <p:sp>
        <p:nvSpPr>
          <p:cNvPr id="4" name="Text Placeholder 6">
            <a:extLst>
              <a:ext uri="{FF2B5EF4-FFF2-40B4-BE49-F238E27FC236}">
                <a16:creationId xmlns:a16="http://schemas.microsoft.com/office/drawing/2014/main" id="{31CC354F-24F8-CB18-E59A-39F84D47C2C8}"/>
              </a:ext>
            </a:extLst>
          </p:cNvPr>
          <p:cNvSpPr txBox="1">
            <a:spLocks/>
          </p:cNvSpPr>
          <p:nvPr/>
        </p:nvSpPr>
        <p:spPr>
          <a:xfrm>
            <a:off x="4213275" y="4134673"/>
            <a:ext cx="7631139" cy="662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tx1"/>
                </a:solidFill>
              </a:rPr>
              <a:t>Pool expertise in </a:t>
            </a:r>
            <a:r>
              <a:rPr lang="en-GB" b="1" dirty="0">
                <a:solidFill>
                  <a:schemeClr val="tx1"/>
                </a:solidFill>
              </a:rPr>
              <a:t>theoretical foundations </a:t>
            </a:r>
            <a:r>
              <a:rPr lang="en-GB" dirty="0">
                <a:solidFill>
                  <a:schemeClr val="tx1"/>
                </a:solidFill>
              </a:rPr>
              <a:t>of CL (</a:t>
            </a:r>
            <a:r>
              <a:rPr lang="en-GB" dirty="0" err="1">
                <a:solidFill>
                  <a:schemeClr val="tx1"/>
                </a:solidFill>
              </a:rPr>
              <a:t>UoB</a:t>
            </a:r>
            <a:r>
              <a:rPr lang="en-GB" dirty="0">
                <a:solidFill>
                  <a:schemeClr val="tx1"/>
                </a:solidFill>
              </a:rPr>
              <a:t>) and </a:t>
            </a:r>
            <a:r>
              <a:rPr lang="en-GB" b="1" dirty="0">
                <a:solidFill>
                  <a:schemeClr val="tx1"/>
                </a:solidFill>
              </a:rPr>
              <a:t>quantitative methods</a:t>
            </a:r>
            <a:r>
              <a:rPr lang="en-GB" dirty="0">
                <a:solidFill>
                  <a:schemeClr val="tx1"/>
                </a:solidFill>
              </a:rPr>
              <a:t>, </a:t>
            </a:r>
            <a:r>
              <a:rPr lang="en-GB" b="1" dirty="0">
                <a:solidFill>
                  <a:schemeClr val="tx1"/>
                </a:solidFill>
              </a:rPr>
              <a:t>corpus processing </a:t>
            </a:r>
            <a:r>
              <a:rPr lang="en-GB" dirty="0">
                <a:solidFill>
                  <a:schemeClr val="tx1"/>
                </a:solidFill>
              </a:rPr>
              <a:t>and </a:t>
            </a:r>
            <a:r>
              <a:rPr lang="en-GB" b="1" dirty="0">
                <a:solidFill>
                  <a:schemeClr val="tx1"/>
                </a:solidFill>
              </a:rPr>
              <a:t>NLP algorithms </a:t>
            </a:r>
            <a:r>
              <a:rPr lang="en-GB" dirty="0">
                <a:solidFill>
                  <a:schemeClr val="tx1"/>
                </a:solidFill>
              </a:rPr>
              <a:t>(FAU)</a:t>
            </a:r>
            <a:endParaRPr lang="en-US" b="1" dirty="0">
              <a:solidFill>
                <a:schemeClr val="tx1"/>
              </a:solidFill>
            </a:endParaRPr>
          </a:p>
        </p:txBody>
      </p:sp>
      <p:sp>
        <p:nvSpPr>
          <p:cNvPr id="30" name="Text Placeholder 6">
            <a:extLst>
              <a:ext uri="{FF2B5EF4-FFF2-40B4-BE49-F238E27FC236}">
                <a16:creationId xmlns:a16="http://schemas.microsoft.com/office/drawing/2014/main" id="{4BAF9F32-9198-8E78-18A5-292430F3CC3D}"/>
              </a:ext>
            </a:extLst>
          </p:cNvPr>
          <p:cNvSpPr txBox="1">
            <a:spLocks/>
          </p:cNvSpPr>
          <p:nvPr/>
        </p:nvSpPr>
        <p:spPr>
          <a:xfrm>
            <a:off x="4213273" y="4875137"/>
            <a:ext cx="7631139" cy="3887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tx1"/>
                </a:solidFill>
              </a:rPr>
              <a:t>Develop </a:t>
            </a:r>
            <a:r>
              <a:rPr lang="en-GB" b="1" dirty="0">
                <a:solidFill>
                  <a:schemeClr val="tx1"/>
                </a:solidFill>
              </a:rPr>
              <a:t>an innovative</a:t>
            </a:r>
            <a:r>
              <a:rPr lang="en-GB" dirty="0">
                <a:solidFill>
                  <a:schemeClr val="tx1"/>
                </a:solidFill>
              </a:rPr>
              <a:t>, </a:t>
            </a:r>
            <a:r>
              <a:rPr lang="en-GB" b="1" dirty="0">
                <a:solidFill>
                  <a:schemeClr val="tx1"/>
                </a:solidFill>
              </a:rPr>
              <a:t>systematic</a:t>
            </a:r>
            <a:r>
              <a:rPr lang="en-GB" dirty="0">
                <a:solidFill>
                  <a:schemeClr val="tx1"/>
                </a:solidFill>
              </a:rPr>
              <a:t> approach to </a:t>
            </a:r>
            <a:r>
              <a:rPr lang="en-GB" b="1" dirty="0">
                <a:solidFill>
                  <a:schemeClr val="tx1"/>
                </a:solidFill>
              </a:rPr>
              <a:t>concordance reading</a:t>
            </a:r>
            <a:endParaRPr lang="en-US" b="1" dirty="0">
              <a:solidFill>
                <a:schemeClr val="tx1"/>
              </a:solidFill>
            </a:endParaRPr>
          </a:p>
        </p:txBody>
      </p:sp>
      <p:sp>
        <p:nvSpPr>
          <p:cNvPr id="32" name="Text Placeholder 6">
            <a:extLst>
              <a:ext uri="{FF2B5EF4-FFF2-40B4-BE49-F238E27FC236}">
                <a16:creationId xmlns:a16="http://schemas.microsoft.com/office/drawing/2014/main" id="{DF4535F9-C696-25FA-B46C-54109625BA77}"/>
              </a:ext>
            </a:extLst>
          </p:cNvPr>
          <p:cNvSpPr txBox="1">
            <a:spLocks/>
          </p:cNvSpPr>
          <p:nvPr/>
        </p:nvSpPr>
        <p:spPr>
          <a:xfrm>
            <a:off x="4213275" y="5341632"/>
            <a:ext cx="7777163" cy="1013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tx1"/>
                </a:solidFill>
              </a:rPr>
              <a:t>Today:</a:t>
            </a:r>
            <a:r>
              <a:rPr lang="en-GB" dirty="0">
                <a:solidFill>
                  <a:schemeClr val="tx1"/>
                </a:solidFill>
              </a:rPr>
              <a:t>		1. Overview of </a:t>
            </a:r>
            <a:r>
              <a:rPr lang="en-GB" b="1" dirty="0">
                <a:solidFill>
                  <a:schemeClr val="tx1"/>
                </a:solidFill>
              </a:rPr>
              <a:t>context </a:t>
            </a:r>
            <a:r>
              <a:rPr lang="en-GB" dirty="0">
                <a:solidFill>
                  <a:schemeClr val="tx1"/>
                </a:solidFill>
              </a:rPr>
              <a:t>(who, why)</a:t>
            </a:r>
            <a:br>
              <a:rPr lang="en-GB" b="1" dirty="0">
                <a:solidFill>
                  <a:schemeClr val="tx1"/>
                </a:solidFill>
              </a:rPr>
            </a:br>
            <a:r>
              <a:rPr lang="en-GB" b="1" dirty="0">
                <a:solidFill>
                  <a:schemeClr val="tx1"/>
                </a:solidFill>
              </a:rPr>
              <a:t>		</a:t>
            </a:r>
            <a:r>
              <a:rPr lang="en-GB" dirty="0">
                <a:solidFill>
                  <a:schemeClr val="tx1"/>
                </a:solidFill>
              </a:rPr>
              <a:t>2. </a:t>
            </a:r>
            <a:r>
              <a:rPr lang="en-GB" b="1" dirty="0">
                <a:solidFill>
                  <a:schemeClr val="tx1"/>
                </a:solidFill>
              </a:rPr>
              <a:t>Fundamental, tool-independent strategies </a:t>
            </a:r>
            <a:r>
              <a:rPr lang="en-GB" dirty="0">
                <a:solidFill>
                  <a:schemeClr val="tx1"/>
                </a:solidFill>
              </a:rPr>
              <a:t>for reading</a:t>
            </a:r>
            <a:br>
              <a:rPr lang="en-GB" dirty="0">
                <a:solidFill>
                  <a:schemeClr val="tx1"/>
                </a:solidFill>
              </a:rPr>
            </a:br>
            <a:r>
              <a:rPr lang="en-GB" dirty="0">
                <a:solidFill>
                  <a:schemeClr val="tx1"/>
                </a:solidFill>
              </a:rPr>
              <a:t>		3. Progress towards developing </a:t>
            </a:r>
            <a:r>
              <a:rPr lang="en-GB" b="1" i="1" dirty="0" err="1">
                <a:solidFill>
                  <a:schemeClr val="tx1"/>
                </a:solidFill>
              </a:rPr>
              <a:t>FlexiConc</a:t>
            </a:r>
            <a:r>
              <a:rPr lang="en-GB" b="1" dirty="0">
                <a:solidFill>
                  <a:schemeClr val="tx1"/>
                </a:solidFill>
              </a:rPr>
              <a:t> </a:t>
            </a:r>
            <a:r>
              <a:rPr lang="en-GB" dirty="0">
                <a:solidFill>
                  <a:schemeClr val="tx1"/>
                </a:solidFill>
              </a:rPr>
              <a:t>software</a:t>
            </a:r>
          </a:p>
        </p:txBody>
      </p:sp>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33461" y="6544318"/>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995486" y="6450497"/>
            <a:ext cx="2279701" cy="44199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F703C513-1EFA-F019-04B0-C4FFFDAB8F34}"/>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37" name="Picture 8">
            <a:extLst>
              <a:ext uri="{FF2B5EF4-FFF2-40B4-BE49-F238E27FC236}">
                <a16:creationId xmlns:a16="http://schemas.microsoft.com/office/drawing/2014/main" id="{64C80992-FFDE-E926-7AC9-78B2EFA876D7}"/>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01616" y="3494322"/>
            <a:ext cx="1451189" cy="18739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247F0861-CB21-8CE6-A075-5B20DC13BC6D}"/>
              </a:ext>
              <a:ext uri="{C183D7F6-B498-43B3-948B-1728B52AA6E4}">
                <adec:decorative xmlns:adec="http://schemas.microsoft.com/office/drawing/2017/decorative" val="1"/>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1616" y="3759918"/>
            <a:ext cx="1451188" cy="368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553E0C1E-7E4C-ADE2-0760-5CFD8F9A32EE}"/>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sp>
        <p:nvSpPr>
          <p:cNvPr id="2" name="TextBox 1">
            <a:extLst>
              <a:ext uri="{FF2B5EF4-FFF2-40B4-BE49-F238E27FC236}">
                <a16:creationId xmlns:a16="http://schemas.microsoft.com/office/drawing/2014/main" id="{E8719E07-9FF4-007F-3BCA-C09B05EB4586}"/>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42991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p:bldP spid="30"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02F1B711-40E3-F231-C46E-6BACC2B8C903}"/>
              </a:ext>
            </a:extLst>
          </p:cNvPr>
          <p:cNvSpPr txBox="1">
            <a:spLocks noGrp="1"/>
          </p:cNvSpPr>
          <p:nvPr>
            <p:ph type="title" idx="4294967295"/>
          </p:nvPr>
        </p:nvSpPr>
        <p:spPr>
          <a:xfrm>
            <a:off x="249119" y="-327546"/>
            <a:ext cx="982840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0" i="0" u="none" strike="noStrike" kern="1200" cap="none" spc="-150" normalizeH="0" baseline="0" noProof="0" dirty="0" err="1">
                <a:ln>
                  <a:noFill/>
                </a:ln>
                <a:solidFill>
                  <a:schemeClr val="tx1"/>
                </a:solidFill>
                <a:effectLst/>
                <a:uLnTx/>
                <a:uFillTx/>
                <a:latin typeface="+mj-lt"/>
                <a:ea typeface="+mj-ea"/>
                <a:cs typeface="Gill Sans" panose="020B0502020104020203" pitchFamily="34" charset="-79"/>
              </a:rPr>
              <a:t>PoS</a:t>
            </a:r>
            <a:r>
              <a:rPr kumimoji="0" lang="en-GB"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rPr>
              <a:t> tree (prototype 1)</a:t>
            </a:r>
            <a:endParaRPr kumimoji="0" lang="en-US"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endParaRPr>
          </a:p>
        </p:txBody>
      </p:sp>
      <p:pic>
        <p:nvPicPr>
          <p:cNvPr id="4" name="Picture 3" descr="A screenshot of concordance lines for the lemma &quot;stomach&quot; grouped by part of speech">
            <a:extLst>
              <a:ext uri="{FF2B5EF4-FFF2-40B4-BE49-F238E27FC236}">
                <a16:creationId xmlns:a16="http://schemas.microsoft.com/office/drawing/2014/main" id="{AC395F5B-37CF-2E9C-AA66-FA94FF35F594}"/>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2336"/>
          <a:stretch/>
        </p:blipFill>
        <p:spPr>
          <a:xfrm>
            <a:off x="1389521" y="1026533"/>
            <a:ext cx="9412958" cy="5157321"/>
          </a:xfrm>
          <a:prstGeom prst="rect">
            <a:avLst/>
          </a:prstGeom>
        </p:spPr>
      </p:pic>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Light"/>
              <a:ea typeface="+mn-ea"/>
              <a:cs typeface="+mn-cs"/>
            </a:endParaRPr>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233FA3B-17FC-06FE-D85D-14C2DCD17225}"/>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7" name="Picture 6">
            <a:extLst>
              <a:ext uri="{FF2B5EF4-FFF2-40B4-BE49-F238E27FC236}">
                <a16:creationId xmlns:a16="http://schemas.microsoft.com/office/drawing/2014/main" id="{0996F657-A16D-F066-43F8-FBBF3A06D2A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sp>
        <p:nvSpPr>
          <p:cNvPr id="3" name="TextBox 2">
            <a:extLst>
              <a:ext uri="{FF2B5EF4-FFF2-40B4-BE49-F238E27FC236}">
                <a16:creationId xmlns:a16="http://schemas.microsoft.com/office/drawing/2014/main" id="{D796AFA0-3FF1-2BB7-914A-5E25A46B2DBA}"/>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312614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02F1B711-40E3-F231-C46E-6BACC2B8C903}"/>
              </a:ext>
            </a:extLst>
          </p:cNvPr>
          <p:cNvSpPr txBox="1">
            <a:spLocks noGrp="1"/>
          </p:cNvSpPr>
          <p:nvPr>
            <p:ph type="title" idx="4294967295"/>
          </p:nvPr>
        </p:nvSpPr>
        <p:spPr>
          <a:xfrm>
            <a:off x="249119" y="-327546"/>
            <a:ext cx="982840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0" i="0" u="none" strike="noStrike" kern="1200" cap="none" spc="-150" normalizeH="0" baseline="0" noProof="0" dirty="0" err="1">
                <a:ln>
                  <a:noFill/>
                </a:ln>
                <a:solidFill>
                  <a:schemeClr val="tx1"/>
                </a:solidFill>
                <a:effectLst/>
                <a:uLnTx/>
                <a:uFillTx/>
                <a:latin typeface="+mj-lt"/>
                <a:ea typeface="+mj-ea"/>
                <a:cs typeface="Gill Sans" panose="020B0502020104020203" pitchFamily="34" charset="-79"/>
              </a:rPr>
              <a:t>PoS</a:t>
            </a:r>
            <a:r>
              <a:rPr kumimoji="0" lang="en-GB"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rPr>
              <a:t> tree (prototype 2)</a:t>
            </a:r>
            <a:endParaRPr kumimoji="0" lang="en-US"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endParaRPr>
          </a:p>
        </p:txBody>
      </p:sp>
      <p:pic>
        <p:nvPicPr>
          <p:cNvPr id="5" name="Picture 4" descr="A screenshot of concordance lines for the lemma &quot;stomach&quot; grouped by multiple parts of speech">
            <a:extLst>
              <a:ext uri="{FF2B5EF4-FFF2-40B4-BE49-F238E27FC236}">
                <a16:creationId xmlns:a16="http://schemas.microsoft.com/office/drawing/2014/main" id="{7AD63E97-AF25-EA69-8BF2-C9FD45843004}"/>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291" b="9030"/>
          <a:stretch/>
        </p:blipFill>
        <p:spPr>
          <a:xfrm>
            <a:off x="1389520" y="1026533"/>
            <a:ext cx="9363225" cy="5393258"/>
          </a:xfrm>
          <a:prstGeom prst="rect">
            <a:avLst/>
          </a:prstGeom>
        </p:spPr>
      </p:pic>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Light"/>
              <a:ea typeface="+mn-ea"/>
              <a:cs typeface="+mn-cs"/>
            </a:endParaRPr>
          </a:p>
        </p:txBody>
      </p:sp>
      <p:pic>
        <p:nvPicPr>
          <p:cNvPr id="2050" name="Picture 2">
            <a:extLst>
              <a:ext uri="{FF2B5EF4-FFF2-40B4-BE49-F238E27FC236}">
                <a16:creationId xmlns:a16="http://schemas.microsoft.com/office/drawing/2014/main" id="{8FC884AE-2ED9-DF58-A383-D6A4552CCC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20237" y="6457890"/>
            <a:ext cx="447675" cy="4476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C0F483D-1A5B-AB4A-207F-E8643A86A3B7}"/>
              </a:ext>
              <a:ext uri="{C183D7F6-B498-43B3-948B-1728B52AA6E4}">
                <adec:decorative xmlns:adec="http://schemas.microsoft.com/office/drawing/2017/decorative" val="1"/>
              </a:ext>
            </a:extLst>
          </p:cNvPr>
          <p:cNvSpPr txBox="1"/>
          <p:nvPr/>
        </p:nvSpPr>
        <p:spPr>
          <a:xfrm>
            <a:off x="9891712" y="645789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A4EB52-5455-990B-3B26-5DE082A70D35}"/>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2542408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02F1B711-40E3-F231-C46E-6BACC2B8C903}"/>
              </a:ext>
            </a:extLst>
          </p:cNvPr>
          <p:cNvSpPr txBox="1">
            <a:spLocks noGrp="1"/>
          </p:cNvSpPr>
          <p:nvPr>
            <p:ph type="title" idx="4294967295"/>
          </p:nvPr>
        </p:nvSpPr>
        <p:spPr>
          <a:xfrm>
            <a:off x="249119" y="-327546"/>
            <a:ext cx="982840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0" i="0" u="none" strike="noStrike" kern="1200" cap="none" spc="-150" normalizeH="0" baseline="0" noProof="0" dirty="0" err="1">
                <a:ln>
                  <a:noFill/>
                </a:ln>
                <a:solidFill>
                  <a:srgbClr val="3F3F3F"/>
                </a:solidFill>
                <a:effectLst/>
                <a:uLnTx/>
                <a:uFillTx/>
                <a:latin typeface="Corbel"/>
                <a:ea typeface="+mj-ea"/>
                <a:cs typeface="Gill Sans" panose="020B0502020104020203" pitchFamily="34" charset="-79"/>
              </a:rPr>
              <a:t>FlexiConc</a:t>
            </a:r>
            <a:r>
              <a:rPr kumimoji="0" lang="en-GB" sz="4200" b="0" i="0" u="none" strike="noStrike" kern="1200" cap="none" spc="-150" normalizeH="0" baseline="0" noProof="0" dirty="0">
                <a:ln>
                  <a:noFill/>
                </a:ln>
                <a:solidFill>
                  <a:srgbClr val="3F3F3F"/>
                </a:solidFill>
                <a:effectLst/>
                <a:uLnTx/>
                <a:uFillTx/>
                <a:latin typeface="Corbel"/>
                <a:ea typeface="+mj-ea"/>
                <a:cs typeface="Gill Sans" panose="020B0502020104020203" pitchFamily="34" charset="-79"/>
              </a:rPr>
              <a:t>: Wish list </a:t>
            </a:r>
            <a:endParaRPr kumimoji="0" lang="en-US" sz="4200" b="0" i="0" u="none" strike="noStrike" kern="1200" cap="none" spc="-150" normalizeH="0" baseline="0" noProof="0" dirty="0">
              <a:ln>
                <a:noFill/>
              </a:ln>
              <a:solidFill>
                <a:srgbClr val="3F3F3F"/>
              </a:solidFill>
              <a:effectLst/>
              <a:uLnTx/>
              <a:uFillTx/>
              <a:latin typeface="Corbel"/>
              <a:ea typeface="+mj-ea"/>
              <a:cs typeface="Gill Sans" panose="020B0502020104020203" pitchFamily="34" charset="-79"/>
            </a:endParaRPr>
          </a:p>
        </p:txBody>
      </p:sp>
      <p:pic>
        <p:nvPicPr>
          <p:cNvPr id="17410" name="Picture 2" descr="Hand With Magic Wand Svg Hand Sprinkling Magic Clipart - Etsy UK">
            <a:extLst>
              <a:ext uri="{FF2B5EF4-FFF2-40B4-BE49-F238E27FC236}">
                <a16:creationId xmlns:a16="http://schemas.microsoft.com/office/drawing/2014/main" id="{E8361186-FF0F-3D7C-5023-FCA6077AF9A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35533" y="3514980"/>
            <a:ext cx="3483979" cy="27899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2" name="TextBox 11">
            <a:extLst>
              <a:ext uri="{FF2B5EF4-FFF2-40B4-BE49-F238E27FC236}">
                <a16:creationId xmlns:a16="http://schemas.microsoft.com/office/drawing/2014/main" id="{0C0F483D-1A5B-AB4A-207F-E8643A86A3B7}"/>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43E4DDF-FEB3-F68E-1B95-A9018A4BC11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sp>
        <p:nvSpPr>
          <p:cNvPr id="4" name="TextBox 3">
            <a:extLst>
              <a:ext uri="{FF2B5EF4-FFF2-40B4-BE49-F238E27FC236}">
                <a16:creationId xmlns:a16="http://schemas.microsoft.com/office/drawing/2014/main" id="{4D0304A7-3604-E88C-2B11-6BC2D13D8759}"/>
              </a:ext>
            </a:extLst>
          </p:cNvPr>
          <p:cNvSpPr txBox="1"/>
          <p:nvPr/>
        </p:nvSpPr>
        <p:spPr>
          <a:xfrm>
            <a:off x="325498" y="1121356"/>
            <a:ext cx="11492253" cy="892552"/>
          </a:xfrm>
          <a:prstGeom prst="rect">
            <a:avLst/>
          </a:prstGeom>
          <a:noFill/>
        </p:spPr>
        <p:txBody>
          <a:bodyPr wrap="square">
            <a:spAutoFit/>
          </a:bodyPr>
          <a:lstStyle/>
          <a:p>
            <a:pPr lvl="0"/>
            <a:r>
              <a:rPr lang="en-GB" sz="2600" dirty="0">
                <a:solidFill>
                  <a:srgbClr val="3F3F3F"/>
                </a:solidFill>
              </a:rPr>
              <a:t>If you can think of </a:t>
            </a:r>
            <a:r>
              <a:rPr lang="en-GB" sz="2600" b="1" dirty="0">
                <a:solidFill>
                  <a:srgbClr val="3F3F3F"/>
                </a:solidFill>
              </a:rPr>
              <a:t>ways of organising concordance lines </a:t>
            </a:r>
            <a:r>
              <a:rPr lang="en-GB" sz="2600" dirty="0">
                <a:solidFill>
                  <a:srgbClr val="3F3F3F"/>
                </a:solidFill>
              </a:rPr>
              <a:t>that can be automated and are </a:t>
            </a:r>
            <a:r>
              <a:rPr lang="en-GB" sz="2600" b="1" dirty="0">
                <a:solidFill>
                  <a:srgbClr val="3F3F3F"/>
                </a:solidFill>
              </a:rPr>
              <a:t>not yet implemented </a:t>
            </a:r>
            <a:r>
              <a:rPr lang="en-GB" sz="2600" dirty="0">
                <a:solidFill>
                  <a:srgbClr val="3F3F3F"/>
                </a:solidFill>
              </a:rPr>
              <a:t>in existing tools, feel free to share your ideas!</a:t>
            </a:r>
            <a:endParaRPr kumimoji="0" lang="en-GB" sz="2600" b="0" i="0" u="none" strike="noStrike" kern="1200" cap="none" spc="0" normalizeH="0" baseline="0" noProof="0" dirty="0">
              <a:ln>
                <a:noFill/>
              </a:ln>
              <a:solidFill>
                <a:srgbClr val="3F3F3F"/>
              </a:solidFill>
              <a:effectLst/>
              <a:uLnTx/>
              <a:uFillTx/>
              <a:latin typeface="Calibri Light"/>
              <a:ea typeface="+mn-ea"/>
              <a:cs typeface="+mn-cs"/>
            </a:endParaRPr>
          </a:p>
        </p:txBody>
      </p:sp>
      <p:sp>
        <p:nvSpPr>
          <p:cNvPr id="5" name="TextBox 4">
            <a:extLst>
              <a:ext uri="{FF2B5EF4-FFF2-40B4-BE49-F238E27FC236}">
                <a16:creationId xmlns:a16="http://schemas.microsoft.com/office/drawing/2014/main" id="{7340B4CD-22C3-2CFE-C530-985E713D4428}"/>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3386931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913C0666-1E32-072C-213F-517571499D2C}"/>
              </a:ext>
            </a:extLst>
          </p:cNvPr>
          <p:cNvSpPr txBox="1">
            <a:spLocks noGrp="1"/>
          </p:cNvSpPr>
          <p:nvPr>
            <p:ph type="title" idx="4294967295"/>
          </p:nvPr>
        </p:nvSpPr>
        <p:spPr>
          <a:xfrm>
            <a:off x="313986" y="5801137"/>
            <a:ext cx="11338560" cy="82307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150" normalizeH="0" baseline="0" noProof="0" dirty="0">
                <a:ln>
                  <a:noFill/>
                </a:ln>
                <a:solidFill>
                  <a:schemeClr val="bg1"/>
                </a:solidFill>
                <a:effectLst/>
                <a:uLnTx/>
                <a:uFillTx/>
                <a:latin typeface="+mj-lt"/>
                <a:ea typeface="+mj-ea"/>
                <a:cs typeface="Gill Sans" panose="020B0502020104020203" pitchFamily="34" charset="-79"/>
              </a:rPr>
              <a:t>4. Conclusions</a:t>
            </a:r>
          </a:p>
        </p:txBody>
      </p:sp>
      <p:pic>
        <p:nvPicPr>
          <p:cNvPr id="5" name="Picture Placeholder 4" descr="A long shot of a road">
            <a:extLst>
              <a:ext uri="{FF2B5EF4-FFF2-40B4-BE49-F238E27FC236}">
                <a16:creationId xmlns:a16="http://schemas.microsoft.com/office/drawing/2014/main" id="{8E236006-7202-0BCA-758D-B98DE8F0841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0" y="10"/>
            <a:ext cx="12191980" cy="5497965"/>
          </a:xfrm>
          <a:noFill/>
        </p:spPr>
      </p:pic>
    </p:spTree>
    <p:extLst>
      <p:ext uri="{BB962C8B-B14F-4D97-AF65-F5344CB8AC3E}">
        <p14:creationId xmlns:p14="http://schemas.microsoft.com/office/powerpoint/2010/main" val="3652041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2" name="TextBox 11">
            <a:extLst>
              <a:ext uri="{FF2B5EF4-FFF2-40B4-BE49-F238E27FC236}">
                <a16:creationId xmlns:a16="http://schemas.microsoft.com/office/drawing/2014/main" id="{0C0F483D-1A5B-AB4A-207F-E8643A86A3B7}"/>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7">
            <a:extLst>
              <a:ext uri="{FF2B5EF4-FFF2-40B4-BE49-F238E27FC236}">
                <a16:creationId xmlns:a16="http://schemas.microsoft.com/office/drawing/2014/main" id="{02F1B711-40E3-F231-C46E-6BACC2B8C903}"/>
              </a:ext>
            </a:extLst>
          </p:cNvPr>
          <p:cNvSpPr txBox="1">
            <a:spLocks noGrp="1"/>
          </p:cNvSpPr>
          <p:nvPr>
            <p:ph type="title" idx="4294967295"/>
          </p:nvPr>
        </p:nvSpPr>
        <p:spPr>
          <a:xfrm>
            <a:off x="249119" y="-327546"/>
            <a:ext cx="982840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0" i="0" u="none" strike="noStrike" kern="1200" cap="none" spc="-150" normalizeH="0" baseline="0" noProof="0" dirty="0">
                <a:ln>
                  <a:noFill/>
                </a:ln>
                <a:solidFill>
                  <a:srgbClr val="3F3F3F"/>
                </a:solidFill>
                <a:effectLst/>
                <a:uLnTx/>
                <a:uFillTx/>
                <a:latin typeface="Corbel"/>
                <a:ea typeface="+mj-ea"/>
                <a:cs typeface="Gill Sans" panose="020B0502020104020203" pitchFamily="34" charset="-79"/>
              </a:rPr>
              <a:t>Take home messages for today</a:t>
            </a:r>
            <a:endParaRPr kumimoji="0" lang="en-US" sz="4200" b="0" i="0" u="none" strike="noStrike" kern="1200" cap="none" spc="-150" normalizeH="0" baseline="0" noProof="0" dirty="0">
              <a:ln>
                <a:noFill/>
              </a:ln>
              <a:solidFill>
                <a:srgbClr val="3F3F3F"/>
              </a:solidFill>
              <a:effectLst/>
              <a:uLnTx/>
              <a:uFillTx/>
              <a:latin typeface="Corbel"/>
              <a:ea typeface="+mj-ea"/>
              <a:cs typeface="Gill Sans" panose="020B0502020104020203" pitchFamily="34" charset="-79"/>
            </a:endParaRPr>
          </a:p>
        </p:txBody>
      </p:sp>
      <p:pic>
        <p:nvPicPr>
          <p:cNvPr id="3" name="Picture 2">
            <a:extLst>
              <a:ext uri="{FF2B5EF4-FFF2-40B4-BE49-F238E27FC236}">
                <a16:creationId xmlns:a16="http://schemas.microsoft.com/office/drawing/2014/main" id="{C43E4DDF-FEB3-F68E-1B95-A9018A4BC11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sp>
        <p:nvSpPr>
          <p:cNvPr id="9" name="TextBox 8">
            <a:extLst>
              <a:ext uri="{FF2B5EF4-FFF2-40B4-BE49-F238E27FC236}">
                <a16:creationId xmlns:a16="http://schemas.microsoft.com/office/drawing/2014/main" id="{3DB8AB36-CD61-F361-7F99-212F37FB21B3}"/>
              </a:ext>
            </a:extLst>
          </p:cNvPr>
          <p:cNvSpPr txBox="1"/>
          <p:nvPr/>
        </p:nvSpPr>
        <p:spPr>
          <a:xfrm>
            <a:off x="290541" y="1072313"/>
            <a:ext cx="5171967" cy="461665"/>
          </a:xfrm>
          <a:prstGeom prst="rect">
            <a:avLst/>
          </a:prstGeom>
          <a:noFill/>
        </p:spPr>
        <p:txBody>
          <a:bodyPr wrap="square">
            <a:spAutoFit/>
          </a:bodyPr>
          <a:lstStyle/>
          <a:p>
            <a:r>
              <a:rPr lang="en-GB" sz="2400" b="1" dirty="0"/>
              <a:t>Conclusions</a:t>
            </a:r>
          </a:p>
        </p:txBody>
      </p:sp>
      <p:sp>
        <p:nvSpPr>
          <p:cNvPr id="5" name="TextBox 4">
            <a:extLst>
              <a:ext uri="{FF2B5EF4-FFF2-40B4-BE49-F238E27FC236}">
                <a16:creationId xmlns:a16="http://schemas.microsoft.com/office/drawing/2014/main" id="{27FABDD1-61BC-CAD0-4107-CC8C352AFF38}"/>
              </a:ext>
            </a:extLst>
          </p:cNvPr>
          <p:cNvSpPr txBox="1"/>
          <p:nvPr/>
        </p:nvSpPr>
        <p:spPr>
          <a:xfrm>
            <a:off x="290541" y="1652568"/>
            <a:ext cx="5171967" cy="4524315"/>
          </a:xfrm>
          <a:prstGeom prst="rect">
            <a:avLst/>
          </a:prstGeom>
          <a:noFill/>
        </p:spPr>
        <p:txBody>
          <a:bodyPr wrap="square">
            <a:spAutoFit/>
          </a:bodyPr>
          <a:lstStyle/>
          <a:p>
            <a:r>
              <a:rPr lang="en-GB" sz="2400" dirty="0"/>
              <a:t>1. Concordance analysis is used in different disciplines to identify recurrent patterns in language</a:t>
            </a:r>
          </a:p>
          <a:p>
            <a:endParaRPr lang="en-GB" sz="2400" dirty="0"/>
          </a:p>
          <a:p>
            <a:r>
              <a:rPr lang="en-GB" sz="2400" dirty="0"/>
              <a:t>2. There seem to be four tool-independent strategies for concordance reading: </a:t>
            </a:r>
            <a:r>
              <a:rPr lang="en-GB" sz="2400" i="1" dirty="0"/>
              <a:t>selecting, sorting, ranking, clustering</a:t>
            </a:r>
            <a:endParaRPr lang="en-GB" sz="2400" dirty="0"/>
          </a:p>
          <a:p>
            <a:endParaRPr lang="en-GB" sz="2400" dirty="0"/>
          </a:p>
          <a:p>
            <a:r>
              <a:rPr lang="en-GB" sz="2400" dirty="0"/>
              <a:t>3. These tool-independent strategies should be supported by transparent, theoretically-grounded tools</a:t>
            </a:r>
          </a:p>
        </p:txBody>
      </p:sp>
      <p:sp>
        <p:nvSpPr>
          <p:cNvPr id="8" name="TextBox 7">
            <a:extLst>
              <a:ext uri="{FF2B5EF4-FFF2-40B4-BE49-F238E27FC236}">
                <a16:creationId xmlns:a16="http://schemas.microsoft.com/office/drawing/2014/main" id="{271A5864-2F35-3F8F-43A6-349B946DD400}"/>
              </a:ext>
            </a:extLst>
          </p:cNvPr>
          <p:cNvSpPr txBox="1"/>
          <p:nvPr/>
        </p:nvSpPr>
        <p:spPr>
          <a:xfrm>
            <a:off x="6032721" y="1069101"/>
            <a:ext cx="5171967" cy="461665"/>
          </a:xfrm>
          <a:prstGeom prst="rect">
            <a:avLst/>
          </a:prstGeom>
          <a:noFill/>
        </p:spPr>
        <p:txBody>
          <a:bodyPr wrap="square">
            <a:spAutoFit/>
          </a:bodyPr>
          <a:lstStyle/>
          <a:p>
            <a:r>
              <a:rPr lang="en-GB" sz="2400" b="1" dirty="0"/>
              <a:t>Challenges</a:t>
            </a:r>
          </a:p>
        </p:txBody>
      </p:sp>
      <p:sp>
        <p:nvSpPr>
          <p:cNvPr id="4" name="TextBox 3">
            <a:extLst>
              <a:ext uri="{FF2B5EF4-FFF2-40B4-BE49-F238E27FC236}">
                <a16:creationId xmlns:a16="http://schemas.microsoft.com/office/drawing/2014/main" id="{4D0304A7-3604-E88C-2B11-6BC2D13D8759}"/>
              </a:ext>
            </a:extLst>
          </p:cNvPr>
          <p:cNvSpPr txBox="1"/>
          <p:nvPr/>
        </p:nvSpPr>
        <p:spPr>
          <a:xfrm>
            <a:off x="6032721" y="1649356"/>
            <a:ext cx="5171967" cy="4154984"/>
          </a:xfrm>
          <a:prstGeom prst="rect">
            <a:avLst/>
          </a:prstGeom>
          <a:noFill/>
        </p:spPr>
        <p:txBody>
          <a:bodyPr wrap="square">
            <a:spAutoFit/>
          </a:bodyPr>
          <a:lstStyle/>
          <a:p>
            <a:r>
              <a:rPr lang="en-GB" sz="2400" dirty="0"/>
              <a:t>What counts as a pattern in different disciplines is often not clearly defined</a:t>
            </a:r>
          </a:p>
          <a:p>
            <a:endParaRPr lang="en-GB" sz="2400" dirty="0"/>
          </a:p>
          <a:p>
            <a:endParaRPr lang="en-GB" sz="2400" dirty="0"/>
          </a:p>
          <a:p>
            <a:r>
              <a:rPr lang="en-GB" sz="2400" dirty="0"/>
              <a:t>Researchers in different disciplines use different language to talk about doing the same thing</a:t>
            </a:r>
          </a:p>
          <a:p>
            <a:endParaRPr lang="en-GB" sz="2400" dirty="0"/>
          </a:p>
          <a:p>
            <a:endParaRPr lang="en-GB" sz="2400" dirty="0"/>
          </a:p>
          <a:p>
            <a:r>
              <a:rPr lang="en-GB" sz="2400" dirty="0"/>
              <a:t>Standardization and compatibility with existing tools</a:t>
            </a:r>
          </a:p>
        </p:txBody>
      </p:sp>
      <p:sp>
        <p:nvSpPr>
          <p:cNvPr id="7" name="TextBox 6">
            <a:extLst>
              <a:ext uri="{FF2B5EF4-FFF2-40B4-BE49-F238E27FC236}">
                <a16:creationId xmlns:a16="http://schemas.microsoft.com/office/drawing/2014/main" id="{F362D101-2E3B-C883-0466-AA836E36A3DD}"/>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96193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02F1B711-40E3-F231-C46E-6BACC2B8C903}"/>
              </a:ext>
            </a:extLst>
          </p:cNvPr>
          <p:cNvSpPr txBox="1">
            <a:spLocks noGrp="1"/>
          </p:cNvSpPr>
          <p:nvPr>
            <p:ph type="title" idx="4294967295"/>
          </p:nvPr>
        </p:nvSpPr>
        <p:spPr>
          <a:xfrm>
            <a:off x="249119" y="-327546"/>
            <a:ext cx="982840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0" i="0" u="none" strike="noStrike" kern="1200" cap="none" spc="-150" normalizeH="0" baseline="0" noProof="0" dirty="0">
                <a:ln>
                  <a:noFill/>
                </a:ln>
                <a:solidFill>
                  <a:srgbClr val="3F3F3F"/>
                </a:solidFill>
                <a:effectLst/>
                <a:uLnTx/>
                <a:uFillTx/>
                <a:latin typeface="Corbel"/>
                <a:ea typeface="+mj-ea"/>
                <a:cs typeface="Gill Sans" panose="020B0502020104020203" pitchFamily="34" charset="-79"/>
              </a:rPr>
              <a:t>Q&amp;A</a:t>
            </a:r>
            <a:endParaRPr kumimoji="0" lang="en-US" sz="4200" b="0" i="0" u="none" strike="noStrike" kern="1200" cap="none" spc="-150" normalizeH="0" baseline="0" noProof="0" dirty="0">
              <a:ln>
                <a:noFill/>
              </a:ln>
              <a:solidFill>
                <a:srgbClr val="3F3F3F"/>
              </a:solidFill>
              <a:effectLst/>
              <a:uLnTx/>
              <a:uFillTx/>
              <a:latin typeface="Corbel"/>
              <a:ea typeface="+mj-ea"/>
              <a:cs typeface="Gill Sans" panose="020B0502020104020203" pitchFamily="34" charset="-79"/>
            </a:endParaRPr>
          </a:p>
        </p:txBody>
      </p:sp>
      <p:sp>
        <p:nvSpPr>
          <p:cNvPr id="10" name="TextBox 9">
            <a:extLst>
              <a:ext uri="{FF2B5EF4-FFF2-40B4-BE49-F238E27FC236}">
                <a16:creationId xmlns:a16="http://schemas.microsoft.com/office/drawing/2014/main" id="{A2BDF23C-6518-6782-EACB-1C2A4DA0AD40}"/>
              </a:ext>
            </a:extLst>
          </p:cNvPr>
          <p:cNvSpPr txBox="1"/>
          <p:nvPr/>
        </p:nvSpPr>
        <p:spPr>
          <a:xfrm>
            <a:off x="277661" y="1007688"/>
            <a:ext cx="11492253" cy="584775"/>
          </a:xfrm>
          <a:prstGeom prst="rect">
            <a:avLst/>
          </a:prstGeom>
          <a:noFill/>
        </p:spPr>
        <p:txBody>
          <a:bodyPr wrap="square">
            <a:spAutoFit/>
          </a:bodyPr>
          <a:lstStyle/>
          <a:p>
            <a:pPr lvl="0" algn="ctr"/>
            <a:r>
              <a:rPr lang="en-GB" sz="3200" dirty="0">
                <a:solidFill>
                  <a:srgbClr val="3F3F3F"/>
                </a:solidFill>
              </a:rPr>
              <a:t>Thank you for listening!</a:t>
            </a:r>
            <a:endParaRPr kumimoji="0" lang="en-GB" sz="3200" b="0" i="0" u="none" strike="noStrike" kern="1200" cap="none" spc="0" normalizeH="0" baseline="0" noProof="0" dirty="0">
              <a:ln>
                <a:noFill/>
              </a:ln>
              <a:solidFill>
                <a:srgbClr val="3F3F3F"/>
              </a:solidFill>
              <a:effectLst/>
              <a:uLnTx/>
              <a:uFillTx/>
              <a:latin typeface="Calibri Light"/>
              <a:ea typeface="+mn-ea"/>
              <a:cs typeface="+mn-cs"/>
            </a:endParaRPr>
          </a:p>
        </p:txBody>
      </p:sp>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2" name="TextBox 11">
            <a:extLst>
              <a:ext uri="{FF2B5EF4-FFF2-40B4-BE49-F238E27FC236}">
                <a16:creationId xmlns:a16="http://schemas.microsoft.com/office/drawing/2014/main" id="{0C0F483D-1A5B-AB4A-207F-E8643A86A3B7}"/>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43E4DDF-FEB3-F68E-1B95-A9018A4BC11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sp>
        <p:nvSpPr>
          <p:cNvPr id="7" name="TextBox 6">
            <a:extLst>
              <a:ext uri="{FF2B5EF4-FFF2-40B4-BE49-F238E27FC236}">
                <a16:creationId xmlns:a16="http://schemas.microsoft.com/office/drawing/2014/main" id="{0A5A742D-1C72-D36C-ACEB-5FCC13881C6E}"/>
              </a:ext>
            </a:extLst>
          </p:cNvPr>
          <p:cNvSpPr txBox="1"/>
          <p:nvPr/>
        </p:nvSpPr>
        <p:spPr>
          <a:xfrm>
            <a:off x="644580" y="1928851"/>
            <a:ext cx="2462213"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effectLst/>
                <a:uLnTx/>
                <a:uFillTx/>
                <a:latin typeface="Calibri Light"/>
                <a:ea typeface="+mn-ea"/>
                <a:cs typeface="+mn-cs"/>
              </a:rPr>
              <a:t>@rc21project</a:t>
            </a:r>
          </a:p>
        </p:txBody>
      </p:sp>
      <p:sp>
        <p:nvSpPr>
          <p:cNvPr id="4" name="TextBox 3">
            <a:extLst>
              <a:ext uri="{FF2B5EF4-FFF2-40B4-BE49-F238E27FC236}">
                <a16:creationId xmlns:a16="http://schemas.microsoft.com/office/drawing/2014/main" id="{7FF9B43A-524D-FEA0-25E1-67C8EB0CDF38}"/>
              </a:ext>
            </a:extLst>
          </p:cNvPr>
          <p:cNvSpPr txBox="1"/>
          <p:nvPr/>
        </p:nvSpPr>
        <p:spPr>
          <a:xfrm>
            <a:off x="249119" y="2423144"/>
            <a:ext cx="11492253" cy="492443"/>
          </a:xfrm>
          <a:prstGeom prst="rect">
            <a:avLst/>
          </a:prstGeom>
          <a:noFill/>
        </p:spPr>
        <p:txBody>
          <a:bodyPr wrap="square">
            <a:spAutoFit/>
          </a:bodyPr>
          <a:lstStyle/>
          <a:p>
            <a:r>
              <a:rPr lang="en-GB" sz="2600" dirty="0"/>
              <a:t>      birmingham.ac.uk/rc21</a:t>
            </a:r>
          </a:p>
        </p:txBody>
      </p:sp>
      <p:pic>
        <p:nvPicPr>
          <p:cNvPr id="9" name="Picture 8" descr="A qr code on a white background">
            <a:extLst>
              <a:ext uri="{FF2B5EF4-FFF2-40B4-BE49-F238E27FC236}">
                <a16:creationId xmlns:a16="http://schemas.microsoft.com/office/drawing/2014/main" id="{0F1C1DEF-41D6-00D5-5FE5-77AE5F2D8517}"/>
              </a:ext>
            </a:extLst>
          </p:cNvPr>
          <p:cNvPicPr>
            <a:picLocks noChangeAspect="1"/>
          </p:cNvPicPr>
          <p:nvPr/>
        </p:nvPicPr>
        <p:blipFill>
          <a:blip r:embed="rId6"/>
          <a:stretch>
            <a:fillRect/>
          </a:stretch>
        </p:blipFill>
        <p:spPr>
          <a:xfrm>
            <a:off x="477696" y="2835109"/>
            <a:ext cx="3252106" cy="3252106"/>
          </a:xfrm>
          <a:prstGeom prst="rect">
            <a:avLst/>
          </a:prstGeom>
        </p:spPr>
      </p:pic>
      <p:pic>
        <p:nvPicPr>
          <p:cNvPr id="20482" name="Picture 2">
            <a:extLst>
              <a:ext uri="{FF2B5EF4-FFF2-40B4-BE49-F238E27FC236}">
                <a16:creationId xmlns:a16="http://schemas.microsoft.com/office/drawing/2014/main" id="{4ACCA3DC-1F48-B3E3-C689-C71914E5D3B0}"/>
              </a:ext>
              <a:ext uri="{C183D7F6-B498-43B3-948B-1728B52AA6E4}">
                <adec:decorative xmlns:adec="http://schemas.microsoft.com/office/drawing/2017/decorative" val="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6955" y="1967497"/>
            <a:ext cx="474159" cy="4741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B462532-E86E-3DF5-4C5E-11F724A779B3}"/>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6678" y="2488535"/>
            <a:ext cx="354712" cy="299695"/>
          </a:xfrm>
          <a:prstGeom prst="rect">
            <a:avLst/>
          </a:prstGeom>
        </p:spPr>
      </p:pic>
      <p:sp>
        <p:nvSpPr>
          <p:cNvPr id="11" name="TextBox 10">
            <a:extLst>
              <a:ext uri="{FF2B5EF4-FFF2-40B4-BE49-F238E27FC236}">
                <a16:creationId xmlns:a16="http://schemas.microsoft.com/office/drawing/2014/main" id="{F5819B93-DB18-85B7-8E1F-94645EB02383}"/>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239606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A2B6B84-08C2-7DFD-A5FB-3423428B7BF5}"/>
              </a:ext>
            </a:extLst>
          </p:cNvPr>
          <p:cNvSpPr txBox="1">
            <a:spLocks noGrp="1"/>
          </p:cNvSpPr>
          <p:nvPr>
            <p:ph type="title" idx="4294967295"/>
          </p:nvPr>
        </p:nvSpPr>
        <p:spPr>
          <a:xfrm>
            <a:off x="313986" y="5801137"/>
            <a:ext cx="11338560" cy="82307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150" normalizeH="0" baseline="0" noProof="0" dirty="0">
                <a:ln>
                  <a:noFill/>
                </a:ln>
                <a:solidFill>
                  <a:schemeClr val="bg1"/>
                </a:solidFill>
                <a:effectLst/>
                <a:uLnTx/>
                <a:uFillTx/>
                <a:latin typeface="+mj-lt"/>
                <a:ea typeface="+mj-ea"/>
                <a:cs typeface="Gill Sans" panose="020B0502020104020203" pitchFamily="34" charset="-79"/>
              </a:rPr>
              <a:t>1. Concordances across languages and disciplines</a:t>
            </a:r>
          </a:p>
        </p:txBody>
      </p:sp>
      <p:pic>
        <p:nvPicPr>
          <p:cNvPr id="5" name="Picture Placeholder 4" descr="Students using concordances">
            <a:extLst>
              <a:ext uri="{FF2B5EF4-FFF2-40B4-BE49-F238E27FC236}">
                <a16:creationId xmlns:a16="http://schemas.microsoft.com/office/drawing/2014/main" id="{8E236006-7202-0BCA-758D-B98DE8F0841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20" y="10"/>
            <a:ext cx="12191980" cy="5497965"/>
          </a:xfrm>
          <a:noFill/>
        </p:spPr>
      </p:pic>
    </p:spTree>
    <p:extLst>
      <p:ext uri="{BB962C8B-B14F-4D97-AF65-F5344CB8AC3E}">
        <p14:creationId xmlns:p14="http://schemas.microsoft.com/office/powerpoint/2010/main" val="141592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7">
            <a:extLst>
              <a:ext uri="{FF2B5EF4-FFF2-40B4-BE49-F238E27FC236}">
                <a16:creationId xmlns:a16="http://schemas.microsoft.com/office/drawing/2014/main" id="{314E662D-FEF2-7D71-A85F-C52D0FC90154}"/>
              </a:ext>
            </a:extLst>
          </p:cNvPr>
          <p:cNvSpPr txBox="1">
            <a:spLocks noGrp="1"/>
          </p:cNvSpPr>
          <p:nvPr>
            <p:ph type="title" idx="4294967295"/>
          </p:nvPr>
        </p:nvSpPr>
        <p:spPr>
          <a:xfrm>
            <a:off x="249119" y="-327546"/>
            <a:ext cx="982840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rPr>
              <a:t>Who benefits from concordance analysis?</a:t>
            </a:r>
            <a:endParaRPr kumimoji="0" lang="en-US"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endParaRPr>
          </a:p>
        </p:txBody>
      </p:sp>
      <p:sp>
        <p:nvSpPr>
          <p:cNvPr id="13" name="TextBox 12">
            <a:extLst>
              <a:ext uri="{FF2B5EF4-FFF2-40B4-BE49-F238E27FC236}">
                <a16:creationId xmlns:a16="http://schemas.microsoft.com/office/drawing/2014/main" id="{63B8DBAB-BBA9-B263-DEB1-89948DD8FC07}"/>
              </a:ext>
            </a:extLst>
          </p:cNvPr>
          <p:cNvSpPr txBox="1"/>
          <p:nvPr/>
        </p:nvSpPr>
        <p:spPr>
          <a:xfrm>
            <a:off x="322463" y="1242159"/>
            <a:ext cx="5431065" cy="4862870"/>
          </a:xfrm>
          <a:prstGeom prst="rect">
            <a:avLst/>
          </a:prstGeom>
          <a:solidFill>
            <a:schemeClr val="accent2"/>
          </a:solidFill>
        </p:spPr>
        <p:txBody>
          <a:bodyPr wrap="square">
            <a:spAutoFit/>
          </a:bodyPr>
          <a:lstStyle/>
          <a:p>
            <a:r>
              <a:rPr lang="en-GB" sz="2600" b="1" dirty="0">
                <a:solidFill>
                  <a:schemeClr val="bg1"/>
                </a:solidFill>
              </a:rPr>
              <a:t>Established areas</a:t>
            </a:r>
          </a:p>
          <a:p>
            <a:br>
              <a:rPr lang="en-GB" sz="2000" dirty="0">
                <a:solidFill>
                  <a:schemeClr val="bg1"/>
                </a:solidFill>
              </a:rPr>
            </a:br>
            <a:r>
              <a:rPr lang="en-GB" sz="2200" b="1" dirty="0">
                <a:solidFill>
                  <a:schemeClr val="bg1"/>
                </a:solidFill>
              </a:rPr>
              <a:t>Lexicography</a:t>
            </a:r>
          </a:p>
          <a:p>
            <a:r>
              <a:rPr lang="en-GB" sz="2200" dirty="0">
                <a:solidFill>
                  <a:schemeClr val="bg1"/>
                </a:solidFill>
              </a:rPr>
              <a:t>Identifying lexical units of meaning and describe their semantic, lexical and grammatical usage patterns</a:t>
            </a:r>
          </a:p>
          <a:p>
            <a:br>
              <a:rPr lang="en-GB" sz="2200" b="1" dirty="0">
                <a:solidFill>
                  <a:schemeClr val="bg1"/>
                </a:solidFill>
              </a:rPr>
            </a:br>
            <a:r>
              <a:rPr lang="en-GB" sz="2200" b="1" dirty="0">
                <a:solidFill>
                  <a:schemeClr val="bg1"/>
                </a:solidFill>
              </a:rPr>
              <a:t>Data-driven learning (DDL)</a:t>
            </a:r>
          </a:p>
          <a:p>
            <a:r>
              <a:rPr lang="en-GB" sz="2200" dirty="0">
                <a:solidFill>
                  <a:schemeClr val="bg1"/>
                </a:solidFill>
              </a:rPr>
              <a:t>Language students interact directly with corpus data via concordances to focus on units of meaning and better grasp usage contexts</a:t>
            </a:r>
          </a:p>
          <a:p>
            <a:br>
              <a:rPr lang="en-GB" sz="2200" dirty="0">
                <a:solidFill>
                  <a:schemeClr val="bg1"/>
                </a:solidFill>
              </a:rPr>
            </a:br>
            <a:r>
              <a:rPr lang="en-GB" sz="2200" b="1" dirty="0">
                <a:solidFill>
                  <a:schemeClr val="bg1"/>
                </a:solidFill>
              </a:rPr>
              <a:t>Corpus-assisted discourse studies (CADS) </a:t>
            </a:r>
            <a:r>
              <a:rPr lang="en-GB" sz="2200" dirty="0">
                <a:solidFill>
                  <a:schemeClr val="bg1"/>
                </a:solidFill>
              </a:rPr>
              <a:t>Analysis of socio-political discourse</a:t>
            </a:r>
            <a:r>
              <a:rPr lang="en-GB" sz="2200" dirty="0">
                <a:solidFill>
                  <a:schemeClr val="bg1"/>
                </a:solidFill>
                <a:latin typeface="Calibri Light" panose="020F0302020204030204" pitchFamily="34" charset="0"/>
                <a:cs typeface="Calibri Light" panose="020F0302020204030204" pitchFamily="34" charset="0"/>
              </a:rPr>
              <a:t>s</a:t>
            </a:r>
          </a:p>
        </p:txBody>
      </p:sp>
      <p:sp>
        <p:nvSpPr>
          <p:cNvPr id="16" name="TextBox 15">
            <a:extLst>
              <a:ext uri="{FF2B5EF4-FFF2-40B4-BE49-F238E27FC236}">
                <a16:creationId xmlns:a16="http://schemas.microsoft.com/office/drawing/2014/main" id="{C00AD95C-B699-2224-182F-B0B4FF11151F}"/>
              </a:ext>
            </a:extLst>
          </p:cNvPr>
          <p:cNvSpPr txBox="1"/>
          <p:nvPr/>
        </p:nvSpPr>
        <p:spPr>
          <a:xfrm>
            <a:off x="6438472" y="1236094"/>
            <a:ext cx="5431065" cy="4955203"/>
          </a:xfrm>
          <a:prstGeom prst="rect">
            <a:avLst/>
          </a:prstGeom>
          <a:noFill/>
        </p:spPr>
        <p:txBody>
          <a:bodyPr wrap="square">
            <a:spAutoFit/>
          </a:bodyPr>
          <a:lstStyle/>
          <a:p>
            <a:r>
              <a:rPr lang="en-GB" sz="2600" b="1" dirty="0"/>
              <a:t>Evolving areas</a:t>
            </a:r>
          </a:p>
          <a:p>
            <a:endParaRPr lang="en-GB" sz="2000" b="1" dirty="0"/>
          </a:p>
          <a:p>
            <a:r>
              <a:rPr lang="en-GB" sz="2200" b="1" dirty="0"/>
              <a:t>Digital Humanities</a:t>
            </a:r>
          </a:p>
          <a:p>
            <a:r>
              <a:rPr lang="en-GB" sz="2200" dirty="0"/>
              <a:t>Bridging the gap between quantitative and qualitative approaches; one of the most fundamental issues in DH</a:t>
            </a:r>
          </a:p>
          <a:p>
            <a:endParaRPr lang="en-GB" sz="2200" b="1" dirty="0"/>
          </a:p>
          <a:p>
            <a:r>
              <a:rPr lang="en-GB" sz="2200" b="1" dirty="0"/>
              <a:t>Computationally-supported social sciences</a:t>
            </a:r>
          </a:p>
          <a:p>
            <a:r>
              <a:rPr lang="en-GB" sz="2200" dirty="0"/>
              <a:t>Currently rely mainly on quantitative techniques; adding a qualitative element</a:t>
            </a:r>
          </a:p>
          <a:p>
            <a:endParaRPr lang="en-GB" sz="2200" b="1" dirty="0"/>
          </a:p>
          <a:p>
            <a:r>
              <a:rPr lang="en-GB" sz="2200" b="1" dirty="0"/>
              <a:t>Argumentation mining</a:t>
            </a:r>
          </a:p>
          <a:p>
            <a:r>
              <a:rPr lang="en-GB" sz="2200" dirty="0"/>
              <a:t>Investigate non-standard argumentation and extract patterns with corpus queries</a:t>
            </a:r>
          </a:p>
        </p:txBody>
      </p:sp>
      <p:sp>
        <p:nvSpPr>
          <p:cNvPr id="31" name="TextBox 30">
            <a:extLst>
              <a:ext uri="{FF2B5EF4-FFF2-40B4-BE49-F238E27FC236}">
                <a16:creationId xmlns:a16="http://schemas.microsoft.com/office/drawing/2014/main" id="{88BB8CA4-4A5B-0A2B-CC82-DEF63D7D0568}"/>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33" name="Picture 32">
            <a:extLst>
              <a:ext uri="{FF2B5EF4-FFF2-40B4-BE49-F238E27FC236}">
                <a16:creationId xmlns:a16="http://schemas.microsoft.com/office/drawing/2014/main" id="{1446C4A3-E65D-8C80-15D9-3D01C517BA7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sp>
        <p:nvSpPr>
          <p:cNvPr id="2" name="TextBox 1">
            <a:extLst>
              <a:ext uri="{FF2B5EF4-FFF2-40B4-BE49-F238E27FC236}">
                <a16:creationId xmlns:a16="http://schemas.microsoft.com/office/drawing/2014/main" id="{1AA81D57-128F-5463-5865-85AFDE360EBD}"/>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341144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7">
            <a:extLst>
              <a:ext uri="{FF2B5EF4-FFF2-40B4-BE49-F238E27FC236}">
                <a16:creationId xmlns:a16="http://schemas.microsoft.com/office/drawing/2014/main" id="{FFBE82CA-87F2-5AA6-A37E-2B2CE92932B8}"/>
              </a:ext>
            </a:extLst>
          </p:cNvPr>
          <p:cNvSpPr txBox="1">
            <a:spLocks noGrp="1"/>
          </p:cNvSpPr>
          <p:nvPr>
            <p:ph type="title" idx="4294967295"/>
          </p:nvPr>
        </p:nvSpPr>
        <p:spPr>
          <a:xfrm>
            <a:off x="249119" y="-327546"/>
            <a:ext cx="982840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rPr>
              <a:t>Disciplines of focus</a:t>
            </a:r>
            <a:endParaRPr kumimoji="0" lang="en-US"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endParaRPr>
          </a:p>
        </p:txBody>
      </p:sp>
      <p:sp>
        <p:nvSpPr>
          <p:cNvPr id="13" name="TextBox 12">
            <a:extLst>
              <a:ext uri="{FF2B5EF4-FFF2-40B4-BE49-F238E27FC236}">
                <a16:creationId xmlns:a16="http://schemas.microsoft.com/office/drawing/2014/main" id="{63B8DBAB-BBA9-B263-DEB1-89948DD8FC07}"/>
              </a:ext>
            </a:extLst>
          </p:cNvPr>
          <p:cNvSpPr txBox="1"/>
          <p:nvPr/>
        </p:nvSpPr>
        <p:spPr>
          <a:xfrm>
            <a:off x="322463" y="1242159"/>
            <a:ext cx="5431065" cy="4862870"/>
          </a:xfrm>
          <a:prstGeom prst="rect">
            <a:avLst/>
          </a:prstGeom>
          <a:solidFill>
            <a:schemeClr val="accent2"/>
          </a:solidFill>
        </p:spPr>
        <p:txBody>
          <a:bodyPr wrap="square">
            <a:spAutoFit/>
          </a:bodyPr>
          <a:lstStyle/>
          <a:p>
            <a:r>
              <a:rPr lang="en-GB" sz="2600" b="1" dirty="0">
                <a:solidFill>
                  <a:schemeClr val="bg1"/>
                </a:solidFill>
              </a:rPr>
              <a:t>Established areas</a:t>
            </a:r>
          </a:p>
          <a:p>
            <a:br>
              <a:rPr lang="en-GB" sz="2000" dirty="0">
                <a:solidFill>
                  <a:schemeClr val="bg1"/>
                </a:solidFill>
              </a:rPr>
            </a:br>
            <a:r>
              <a:rPr lang="en-GB" sz="2200" b="1" dirty="0">
                <a:solidFill>
                  <a:schemeClr val="bg1"/>
                </a:solidFill>
              </a:rPr>
              <a:t>Lexicography</a:t>
            </a:r>
          </a:p>
          <a:p>
            <a:r>
              <a:rPr lang="en-GB" sz="2200" dirty="0">
                <a:solidFill>
                  <a:schemeClr val="bg1"/>
                </a:solidFill>
              </a:rPr>
              <a:t>Identifying lexical units of meaning and describe their semantic, lexical and grammatical usage patterns</a:t>
            </a:r>
          </a:p>
          <a:p>
            <a:br>
              <a:rPr lang="en-GB" sz="2200" b="1" dirty="0">
                <a:solidFill>
                  <a:schemeClr val="bg1"/>
                </a:solidFill>
              </a:rPr>
            </a:br>
            <a:r>
              <a:rPr lang="en-GB" sz="2200" b="1" dirty="0">
                <a:solidFill>
                  <a:schemeClr val="bg1"/>
                </a:solidFill>
              </a:rPr>
              <a:t>Data-driven learning (DDL)</a:t>
            </a:r>
          </a:p>
          <a:p>
            <a:r>
              <a:rPr lang="en-GB" sz="2200" dirty="0">
                <a:solidFill>
                  <a:schemeClr val="bg1"/>
                </a:solidFill>
              </a:rPr>
              <a:t>Language students interact directly with corpus data via concordances to focus on units of meaning and better grasp usage contexts</a:t>
            </a:r>
          </a:p>
          <a:p>
            <a:br>
              <a:rPr lang="en-GB" sz="2200" dirty="0">
                <a:solidFill>
                  <a:schemeClr val="bg1"/>
                </a:solidFill>
              </a:rPr>
            </a:br>
            <a:r>
              <a:rPr lang="en-GB" sz="2200" b="1" dirty="0">
                <a:solidFill>
                  <a:schemeClr val="bg1"/>
                </a:solidFill>
              </a:rPr>
              <a:t>Corpus-assisted discourse studies (CADS) </a:t>
            </a:r>
            <a:r>
              <a:rPr lang="en-GB" sz="2200" dirty="0">
                <a:solidFill>
                  <a:schemeClr val="bg1"/>
                </a:solidFill>
              </a:rPr>
              <a:t>Analysis of socio-political discourse</a:t>
            </a:r>
            <a:r>
              <a:rPr lang="en-GB" sz="2200" dirty="0">
                <a:solidFill>
                  <a:schemeClr val="bg1"/>
                </a:solidFill>
                <a:latin typeface="Calibri Light" panose="020F0302020204030204" pitchFamily="34" charset="0"/>
                <a:cs typeface="Calibri Light" panose="020F0302020204030204" pitchFamily="34" charset="0"/>
              </a:rPr>
              <a:t>s</a:t>
            </a:r>
          </a:p>
        </p:txBody>
      </p:sp>
      <p:sp>
        <p:nvSpPr>
          <p:cNvPr id="16" name="TextBox 15">
            <a:extLst>
              <a:ext uri="{FF2B5EF4-FFF2-40B4-BE49-F238E27FC236}">
                <a16:creationId xmlns:a16="http://schemas.microsoft.com/office/drawing/2014/main" id="{C00AD95C-B699-2224-182F-B0B4FF11151F}"/>
              </a:ext>
            </a:extLst>
          </p:cNvPr>
          <p:cNvSpPr txBox="1"/>
          <p:nvPr/>
        </p:nvSpPr>
        <p:spPr>
          <a:xfrm>
            <a:off x="6438472" y="1236094"/>
            <a:ext cx="5431065" cy="2154436"/>
          </a:xfrm>
          <a:prstGeom prst="rect">
            <a:avLst/>
          </a:prstGeom>
          <a:noFill/>
        </p:spPr>
        <p:txBody>
          <a:bodyPr wrap="square">
            <a:spAutoFit/>
          </a:bodyPr>
          <a:lstStyle/>
          <a:p>
            <a:r>
              <a:rPr lang="en-GB" sz="2600" b="1" dirty="0"/>
              <a:t>Evolving areas</a:t>
            </a:r>
          </a:p>
          <a:p>
            <a:endParaRPr lang="en-GB" sz="2000" b="1" dirty="0"/>
          </a:p>
          <a:p>
            <a:r>
              <a:rPr lang="en-GB" sz="2200" b="1" dirty="0"/>
              <a:t>Digital Humanities </a:t>
            </a:r>
            <a:r>
              <a:rPr lang="en-GB" sz="2200" b="1" dirty="0">
                <a:solidFill>
                  <a:schemeClr val="accent1"/>
                </a:solidFill>
              </a:rPr>
              <a:t>(literary stylistics)</a:t>
            </a:r>
          </a:p>
          <a:p>
            <a:r>
              <a:rPr lang="en-GB" sz="2200" dirty="0"/>
              <a:t>Bridging the gap between quantitative and qualitative approaches: one of the most fundamental issues in DH</a:t>
            </a:r>
          </a:p>
        </p:txBody>
      </p:sp>
      <p:sp>
        <p:nvSpPr>
          <p:cNvPr id="4" name="TextBox 3">
            <a:extLst>
              <a:ext uri="{FF2B5EF4-FFF2-40B4-BE49-F238E27FC236}">
                <a16:creationId xmlns:a16="http://schemas.microsoft.com/office/drawing/2014/main" id="{BF738D10-9E0C-73BF-FB05-1438C059FE28}"/>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5" name="Picture 4">
            <a:extLst>
              <a:ext uri="{FF2B5EF4-FFF2-40B4-BE49-F238E27FC236}">
                <a16:creationId xmlns:a16="http://schemas.microsoft.com/office/drawing/2014/main" id="{D1B56E90-DCEC-D1EA-8C8D-D846C7504E8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sp>
        <p:nvSpPr>
          <p:cNvPr id="2" name="TextBox 1">
            <a:extLst>
              <a:ext uri="{FF2B5EF4-FFF2-40B4-BE49-F238E27FC236}">
                <a16:creationId xmlns:a16="http://schemas.microsoft.com/office/drawing/2014/main" id="{24CD81F8-D26D-6739-8895-72CE15EBEE2D}"/>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
        <p:nvSpPr>
          <p:cNvPr id="7" name="TextBox 6">
            <a:extLst>
              <a:ext uri="{FF2B5EF4-FFF2-40B4-BE49-F238E27FC236}">
                <a16:creationId xmlns:a16="http://schemas.microsoft.com/office/drawing/2014/main" id="{06885169-0380-1C92-BBEB-C925A03CA7FA}"/>
              </a:ext>
            </a:extLst>
          </p:cNvPr>
          <p:cNvSpPr txBox="1"/>
          <p:nvPr/>
        </p:nvSpPr>
        <p:spPr>
          <a:xfrm>
            <a:off x="6438471" y="3832734"/>
            <a:ext cx="5431065" cy="1785104"/>
          </a:xfrm>
          <a:prstGeom prst="rect">
            <a:avLst/>
          </a:prstGeom>
          <a:noFill/>
        </p:spPr>
        <p:txBody>
          <a:bodyPr wrap="square">
            <a:spAutoFit/>
          </a:bodyPr>
          <a:lstStyle/>
          <a:p>
            <a:r>
              <a:rPr lang="en-GB" sz="2200" dirty="0"/>
              <a:t>✓ Important fields with a lot of momentum</a:t>
            </a:r>
          </a:p>
          <a:p>
            <a:endParaRPr lang="en-GB" sz="2200" dirty="0"/>
          </a:p>
          <a:p>
            <a:r>
              <a:rPr lang="en-GB" sz="2200" dirty="0"/>
              <a:t>✓ Sufficient amount of attention</a:t>
            </a:r>
          </a:p>
          <a:p>
            <a:endParaRPr lang="en-GB" sz="2200" dirty="0"/>
          </a:p>
          <a:p>
            <a:r>
              <a:rPr lang="en-GB" sz="2200" dirty="0"/>
              <a:t>✓ Specialist knowledge</a:t>
            </a:r>
          </a:p>
        </p:txBody>
      </p:sp>
    </p:spTree>
    <p:extLst>
      <p:ext uri="{BB962C8B-B14F-4D97-AF65-F5344CB8AC3E}">
        <p14:creationId xmlns:p14="http://schemas.microsoft.com/office/powerpoint/2010/main" val="392610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AB928877-CD6D-B12E-19E1-51C817D37511}"/>
              </a:ext>
            </a:extLst>
          </p:cNvPr>
          <p:cNvSpPr txBox="1">
            <a:spLocks noGrp="1"/>
          </p:cNvSpPr>
          <p:nvPr>
            <p:ph type="title" idx="4294967295"/>
          </p:nvPr>
        </p:nvSpPr>
        <p:spPr>
          <a:xfrm>
            <a:off x="249119" y="-327546"/>
            <a:ext cx="982840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rPr>
              <a:t>What is a concordance analysis (for)?</a:t>
            </a:r>
            <a:endParaRPr kumimoji="0" lang="en-US"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endParaRPr>
          </a:p>
        </p:txBody>
      </p:sp>
      <p:sp>
        <p:nvSpPr>
          <p:cNvPr id="13" name="TextBox 12">
            <a:extLst>
              <a:ext uri="{FF2B5EF4-FFF2-40B4-BE49-F238E27FC236}">
                <a16:creationId xmlns:a16="http://schemas.microsoft.com/office/drawing/2014/main" id="{63B8DBAB-BBA9-B263-DEB1-89948DD8FC07}"/>
              </a:ext>
            </a:extLst>
          </p:cNvPr>
          <p:cNvSpPr txBox="1"/>
          <p:nvPr/>
        </p:nvSpPr>
        <p:spPr>
          <a:xfrm>
            <a:off x="324000" y="1242000"/>
            <a:ext cx="5431065" cy="4863600"/>
          </a:xfrm>
          <a:prstGeom prst="rect">
            <a:avLst/>
          </a:prstGeom>
          <a:solidFill>
            <a:schemeClr val="accent2"/>
          </a:solidFill>
        </p:spPr>
        <p:txBody>
          <a:bodyPr wrap="square">
            <a:spAutoFit/>
          </a:bodyPr>
          <a:lstStyle/>
          <a:p>
            <a:pPr algn="ctr"/>
            <a:endParaRPr lang="en-GB" sz="2600" dirty="0">
              <a:solidFill>
                <a:schemeClr val="bg1"/>
              </a:solidFill>
            </a:endParaRPr>
          </a:p>
          <a:p>
            <a:pPr algn="ctr"/>
            <a:endParaRPr lang="en-GB" sz="2600" dirty="0">
              <a:solidFill>
                <a:schemeClr val="bg1"/>
              </a:solidFill>
            </a:endParaRPr>
          </a:p>
          <a:p>
            <a:r>
              <a:rPr lang="en-GB" sz="2600" dirty="0">
                <a:solidFill>
                  <a:schemeClr val="bg1"/>
                </a:solidFill>
              </a:rPr>
              <a:t>A </a:t>
            </a:r>
            <a:r>
              <a:rPr lang="en-GB" sz="2600" b="1" dirty="0">
                <a:solidFill>
                  <a:schemeClr val="bg1"/>
                </a:solidFill>
              </a:rPr>
              <a:t>concordance</a:t>
            </a:r>
            <a:r>
              <a:rPr lang="en-GB" sz="2600" dirty="0">
                <a:solidFill>
                  <a:schemeClr val="bg1"/>
                </a:solidFill>
              </a:rPr>
              <a:t> illustrates </a:t>
            </a:r>
            <a:r>
              <a:rPr lang="en-GB" sz="2600" b="1" dirty="0">
                <a:solidFill>
                  <a:schemeClr val="bg1"/>
                </a:solidFill>
              </a:rPr>
              <a:t>typical patterns</a:t>
            </a:r>
            <a:r>
              <a:rPr lang="en-GB" sz="2600" dirty="0">
                <a:solidFill>
                  <a:schemeClr val="bg1"/>
                </a:solidFill>
              </a:rPr>
              <a:t>.</a:t>
            </a:r>
          </a:p>
          <a:p>
            <a:endParaRPr lang="en-GB" sz="2600" dirty="0">
              <a:solidFill>
                <a:schemeClr val="bg1"/>
              </a:solidFill>
            </a:endParaRPr>
          </a:p>
          <a:p>
            <a:r>
              <a:rPr lang="en-GB" sz="2600" dirty="0">
                <a:solidFill>
                  <a:schemeClr val="bg1"/>
                </a:solidFill>
              </a:rPr>
              <a:t>But </a:t>
            </a:r>
            <a:r>
              <a:rPr lang="en-GB" sz="2600" b="1" dirty="0">
                <a:solidFill>
                  <a:schemeClr val="bg1"/>
                </a:solidFill>
              </a:rPr>
              <a:t>different research questions </a:t>
            </a:r>
            <a:r>
              <a:rPr lang="en-GB" sz="2600" dirty="0">
                <a:solidFill>
                  <a:schemeClr val="bg1"/>
                </a:solidFill>
              </a:rPr>
              <a:t>and </a:t>
            </a:r>
            <a:r>
              <a:rPr lang="en-GB" sz="2600" b="1" dirty="0">
                <a:solidFill>
                  <a:schemeClr val="bg1"/>
                </a:solidFill>
              </a:rPr>
              <a:t>applications</a:t>
            </a:r>
            <a:r>
              <a:rPr lang="en-GB" sz="2600" dirty="0">
                <a:solidFill>
                  <a:schemeClr val="bg1"/>
                </a:solidFill>
              </a:rPr>
              <a:t> demand a focus on different aspects of </a:t>
            </a:r>
            <a:r>
              <a:rPr lang="en-GB" sz="2600" b="1" dirty="0">
                <a:solidFill>
                  <a:schemeClr val="bg1"/>
                </a:solidFill>
              </a:rPr>
              <a:t>similarity</a:t>
            </a:r>
            <a:r>
              <a:rPr lang="en-GB" sz="2600" dirty="0">
                <a:solidFill>
                  <a:schemeClr val="bg1"/>
                </a:solidFill>
              </a:rPr>
              <a:t>.</a:t>
            </a:r>
          </a:p>
          <a:p>
            <a:endParaRPr lang="en-GB" sz="2600" dirty="0">
              <a:solidFill>
                <a:schemeClr val="bg1"/>
              </a:solidFill>
            </a:endParaRPr>
          </a:p>
          <a:p>
            <a:r>
              <a:rPr lang="en-GB" sz="2600" b="1" dirty="0">
                <a:solidFill>
                  <a:schemeClr val="bg1"/>
                </a:solidFill>
              </a:rPr>
              <a:t>Systemic review </a:t>
            </a:r>
            <a:r>
              <a:rPr lang="en-GB" sz="2600" dirty="0">
                <a:solidFill>
                  <a:schemeClr val="bg1"/>
                </a:solidFill>
              </a:rPr>
              <a:t>needed</a:t>
            </a:r>
            <a:endParaRPr lang="en-GB" sz="2600" dirty="0">
              <a:solidFill>
                <a:schemeClr val="bg1"/>
              </a:solidFill>
              <a:latin typeface="Calibri Light" panose="020F0302020204030204" pitchFamily="34" charset="0"/>
              <a:cs typeface="Calibri Light" panose="020F0302020204030204" pitchFamily="34" charset="0"/>
            </a:endParaRPr>
          </a:p>
          <a:p>
            <a:pPr algn="ctr"/>
            <a:endParaRPr lang="en-GB" sz="2600" dirty="0">
              <a:solidFill>
                <a:schemeClr val="bg1"/>
              </a:solidFill>
              <a:latin typeface="Calibri Light" panose="020F0302020204030204" pitchFamily="34" charset="0"/>
              <a:cs typeface="Calibri Light" panose="020F0302020204030204" pitchFamily="34" charset="0"/>
            </a:endParaRPr>
          </a:p>
          <a:p>
            <a:pPr algn="ctr"/>
            <a:endParaRPr lang="en-GB" sz="2600" dirty="0">
              <a:solidFill>
                <a:schemeClr val="bg1"/>
              </a:solidFill>
              <a:latin typeface="Calibri Light" panose="020F030202020403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C00AD95C-B699-2224-182F-B0B4FF11151F}"/>
              </a:ext>
            </a:extLst>
          </p:cNvPr>
          <p:cNvSpPr txBox="1"/>
          <p:nvPr/>
        </p:nvSpPr>
        <p:spPr>
          <a:xfrm>
            <a:off x="6276549" y="1080322"/>
            <a:ext cx="5431065" cy="1446550"/>
          </a:xfrm>
          <a:prstGeom prst="rect">
            <a:avLst/>
          </a:prstGeom>
          <a:noFill/>
        </p:spPr>
        <p:txBody>
          <a:bodyPr wrap="square">
            <a:spAutoFit/>
          </a:bodyPr>
          <a:lstStyle/>
          <a:p>
            <a:r>
              <a:rPr lang="en-GB" sz="2200" b="1" dirty="0">
                <a:solidFill>
                  <a:schemeClr val="accent1"/>
                </a:solidFill>
              </a:rPr>
              <a:t>Lexicography</a:t>
            </a:r>
            <a:r>
              <a:rPr lang="en-GB" sz="2200" b="1" dirty="0"/>
              <a:t>: </a:t>
            </a:r>
            <a:r>
              <a:rPr lang="en-GB" sz="2200" dirty="0"/>
              <a:t>make </a:t>
            </a:r>
            <a:r>
              <a:rPr lang="en-GB" sz="2200" b="1" dirty="0"/>
              <a:t>informed decisions </a:t>
            </a:r>
            <a:r>
              <a:rPr lang="en-GB" sz="2200" dirty="0"/>
              <a:t>about </a:t>
            </a:r>
            <a:r>
              <a:rPr lang="en-GB" sz="2200" b="1" dirty="0"/>
              <a:t>which words </a:t>
            </a:r>
            <a:r>
              <a:rPr lang="en-GB" sz="2200" dirty="0"/>
              <a:t>to include [...] </a:t>
            </a:r>
            <a:r>
              <a:rPr lang="en-GB" sz="2200" b="1" dirty="0"/>
              <a:t>how to order </a:t>
            </a:r>
            <a:r>
              <a:rPr lang="en-GB" sz="2200" dirty="0"/>
              <a:t>different </a:t>
            </a:r>
            <a:r>
              <a:rPr lang="en-GB" sz="2200" b="1" dirty="0"/>
              <a:t>parts of speech </a:t>
            </a:r>
            <a:r>
              <a:rPr lang="en-GB" sz="2200" dirty="0"/>
              <a:t>[...] how to </a:t>
            </a:r>
            <a:r>
              <a:rPr lang="en-GB" sz="2200" b="1" dirty="0"/>
              <a:t>sequence</a:t>
            </a:r>
            <a:r>
              <a:rPr lang="en-GB" sz="2200" dirty="0"/>
              <a:t> different </a:t>
            </a:r>
            <a:r>
              <a:rPr lang="en-GB" sz="2200" b="1" dirty="0"/>
              <a:t>meanings</a:t>
            </a:r>
            <a:r>
              <a:rPr lang="en-GB" sz="2200" dirty="0"/>
              <a:t> (Viana, 2022: 4)</a:t>
            </a:r>
          </a:p>
        </p:txBody>
      </p:sp>
      <p:sp>
        <p:nvSpPr>
          <p:cNvPr id="2" name="TextBox 1">
            <a:extLst>
              <a:ext uri="{FF2B5EF4-FFF2-40B4-BE49-F238E27FC236}">
                <a16:creationId xmlns:a16="http://schemas.microsoft.com/office/drawing/2014/main" id="{36FC835B-6720-07ED-6805-BF29BFBD2F65}"/>
              </a:ext>
            </a:extLst>
          </p:cNvPr>
          <p:cNvSpPr txBox="1"/>
          <p:nvPr/>
        </p:nvSpPr>
        <p:spPr>
          <a:xfrm>
            <a:off x="6276549" y="2540195"/>
            <a:ext cx="5431065" cy="1446550"/>
          </a:xfrm>
          <a:prstGeom prst="rect">
            <a:avLst/>
          </a:prstGeom>
          <a:noFill/>
        </p:spPr>
        <p:txBody>
          <a:bodyPr wrap="square">
            <a:spAutoFit/>
          </a:bodyPr>
          <a:lstStyle/>
          <a:p>
            <a:r>
              <a:rPr lang="en-GB" sz="2200" b="1" dirty="0">
                <a:solidFill>
                  <a:schemeClr val="accent1"/>
                </a:solidFill>
              </a:rPr>
              <a:t>DDL</a:t>
            </a:r>
            <a:r>
              <a:rPr lang="en-GB" sz="2200" b="1" dirty="0"/>
              <a:t>: </a:t>
            </a:r>
            <a:r>
              <a:rPr lang="en-GB" sz="2200" dirty="0"/>
              <a:t>may help learner development […] increased </a:t>
            </a:r>
            <a:r>
              <a:rPr lang="en-GB" sz="2200" b="1" dirty="0"/>
              <a:t>language sensitivity</a:t>
            </a:r>
            <a:r>
              <a:rPr lang="en-GB" sz="2200" dirty="0"/>
              <a:t>, </a:t>
            </a:r>
            <a:r>
              <a:rPr lang="en-GB" sz="2200" b="1" dirty="0"/>
              <a:t>noticing</a:t>
            </a:r>
            <a:r>
              <a:rPr lang="en-GB" sz="2200" dirty="0"/>
              <a:t>, </a:t>
            </a:r>
            <a:r>
              <a:rPr lang="en-GB" sz="2200" b="1" dirty="0"/>
              <a:t>induction</a:t>
            </a:r>
            <a:r>
              <a:rPr lang="en-GB" sz="2200" dirty="0"/>
              <a:t>, and ability to </a:t>
            </a:r>
            <a:r>
              <a:rPr lang="en-GB" sz="2200" b="1" dirty="0"/>
              <a:t>work with authentic data</a:t>
            </a:r>
            <a:r>
              <a:rPr lang="en-GB" sz="2200" dirty="0"/>
              <a:t> (Boulton &amp; Cobb, 2017: 349)</a:t>
            </a:r>
          </a:p>
        </p:txBody>
      </p:sp>
      <p:sp>
        <p:nvSpPr>
          <p:cNvPr id="3" name="TextBox 2">
            <a:extLst>
              <a:ext uri="{FF2B5EF4-FFF2-40B4-BE49-F238E27FC236}">
                <a16:creationId xmlns:a16="http://schemas.microsoft.com/office/drawing/2014/main" id="{36965B27-C061-3076-56C1-4AC2BE97226F}"/>
              </a:ext>
            </a:extLst>
          </p:cNvPr>
          <p:cNvSpPr txBox="1"/>
          <p:nvPr/>
        </p:nvSpPr>
        <p:spPr>
          <a:xfrm>
            <a:off x="6276549" y="4000068"/>
            <a:ext cx="5675612" cy="1107996"/>
          </a:xfrm>
          <a:prstGeom prst="rect">
            <a:avLst/>
          </a:prstGeom>
          <a:noFill/>
        </p:spPr>
        <p:txBody>
          <a:bodyPr wrap="square">
            <a:spAutoFit/>
          </a:bodyPr>
          <a:lstStyle/>
          <a:p>
            <a:r>
              <a:rPr lang="en-GB" sz="2200" b="1" dirty="0">
                <a:solidFill>
                  <a:schemeClr val="accent1"/>
                </a:solidFill>
              </a:rPr>
              <a:t>CADS</a:t>
            </a:r>
            <a:r>
              <a:rPr lang="en-GB" sz="2200" b="1" dirty="0"/>
              <a:t>: link large-scale social phenomena </a:t>
            </a:r>
            <a:r>
              <a:rPr lang="en-GB" sz="2200" dirty="0"/>
              <a:t>with </a:t>
            </a:r>
            <a:r>
              <a:rPr lang="en-GB" sz="2200" b="1" dirty="0"/>
              <a:t>linguistic choices </a:t>
            </a:r>
            <a:r>
              <a:rPr lang="en-GB" sz="2200" dirty="0"/>
              <a:t>at the micro level (</a:t>
            </a:r>
            <a:r>
              <a:rPr lang="en-GB" sz="2200" dirty="0" err="1"/>
              <a:t>Gillings</a:t>
            </a:r>
            <a:r>
              <a:rPr lang="en-GB" sz="2200" dirty="0"/>
              <a:t> et al., 2023: 23).</a:t>
            </a:r>
          </a:p>
        </p:txBody>
      </p:sp>
      <p:sp>
        <p:nvSpPr>
          <p:cNvPr id="4" name="TextBox 3">
            <a:extLst>
              <a:ext uri="{FF2B5EF4-FFF2-40B4-BE49-F238E27FC236}">
                <a16:creationId xmlns:a16="http://schemas.microsoft.com/office/drawing/2014/main" id="{4D0B91D2-69F6-1CE6-054F-7A30B8E145C4}"/>
              </a:ext>
            </a:extLst>
          </p:cNvPr>
          <p:cNvSpPr txBox="1"/>
          <p:nvPr/>
        </p:nvSpPr>
        <p:spPr>
          <a:xfrm>
            <a:off x="6276549" y="5121387"/>
            <a:ext cx="5915451" cy="1446550"/>
          </a:xfrm>
          <a:prstGeom prst="rect">
            <a:avLst/>
          </a:prstGeom>
          <a:noFill/>
        </p:spPr>
        <p:txBody>
          <a:bodyPr wrap="square">
            <a:spAutoFit/>
          </a:bodyPr>
          <a:lstStyle/>
          <a:p>
            <a:r>
              <a:rPr lang="en-GB" sz="2200" b="1" dirty="0">
                <a:solidFill>
                  <a:schemeClr val="accent1"/>
                </a:solidFill>
              </a:rPr>
              <a:t>Stylistics</a:t>
            </a:r>
            <a:r>
              <a:rPr lang="en-GB" sz="2200" b="1" dirty="0"/>
              <a:t>: </a:t>
            </a:r>
            <a:r>
              <a:rPr lang="en-GB" sz="2200" dirty="0"/>
              <a:t>results that are difficult to gain when relying on </a:t>
            </a:r>
            <a:r>
              <a:rPr lang="en-GB" sz="2200" b="1" dirty="0"/>
              <a:t>introspection</a:t>
            </a:r>
            <a:r>
              <a:rPr lang="en-GB" sz="2200" dirty="0"/>
              <a:t> (Stubbs, 2005; </a:t>
            </a:r>
            <a:r>
              <a:rPr lang="en-GB" sz="2200" dirty="0" err="1"/>
              <a:t>Kubis</a:t>
            </a:r>
            <a:r>
              <a:rPr lang="en-GB" sz="2200" dirty="0"/>
              <a:t>, 2021; Fischer-</a:t>
            </a:r>
            <a:r>
              <a:rPr lang="en-GB" sz="2200" dirty="0" err="1"/>
              <a:t>Starcke</a:t>
            </a:r>
            <a:r>
              <a:rPr lang="en-GB" sz="2200" dirty="0"/>
              <a:t>, 2010; Mahlberg et al. 2016)</a:t>
            </a:r>
          </a:p>
          <a:p>
            <a:endParaRPr lang="en-GB" sz="2200" dirty="0"/>
          </a:p>
        </p:txBody>
      </p:sp>
      <p:sp>
        <p:nvSpPr>
          <p:cNvPr id="10" name="TextBox 9">
            <a:extLst>
              <a:ext uri="{FF2B5EF4-FFF2-40B4-BE49-F238E27FC236}">
                <a16:creationId xmlns:a16="http://schemas.microsoft.com/office/drawing/2014/main" id="{72EA6623-1349-8208-07C0-BDEB3AD9CB5B}"/>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11" name="Picture 10">
            <a:extLst>
              <a:ext uri="{FF2B5EF4-FFF2-40B4-BE49-F238E27FC236}">
                <a16:creationId xmlns:a16="http://schemas.microsoft.com/office/drawing/2014/main" id="{2EA5998A-9FBB-915F-B811-CC83AA26782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sp>
        <p:nvSpPr>
          <p:cNvPr id="7" name="TextBox 6">
            <a:extLst>
              <a:ext uri="{FF2B5EF4-FFF2-40B4-BE49-F238E27FC236}">
                <a16:creationId xmlns:a16="http://schemas.microsoft.com/office/drawing/2014/main" id="{BFC838A6-2A05-C9CB-4D39-1C0C984E005E}"/>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12121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p:nvPr>
        </p:nvSpPr>
        <p:spPr>
          <a:xfrm>
            <a:off x="313986" y="5801137"/>
            <a:ext cx="11338560" cy="823070"/>
          </a:xfrm>
        </p:spPr>
        <p:txBody>
          <a:bodyPr anchor="ctr">
            <a:noAutofit/>
          </a:bodyPr>
          <a:lstStyle/>
          <a:p>
            <a:r>
              <a:rPr lang="en-GB" b="0" dirty="0"/>
              <a:t>2. Fundamental strategies for reading concordances</a:t>
            </a:r>
          </a:p>
        </p:txBody>
      </p:sp>
      <p:pic>
        <p:nvPicPr>
          <p:cNvPr id="5" name="Picture Placeholder 4" descr="A person using a computer">
            <a:extLst>
              <a:ext uri="{FF2B5EF4-FFF2-40B4-BE49-F238E27FC236}">
                <a16:creationId xmlns:a16="http://schemas.microsoft.com/office/drawing/2014/main" id="{8E236006-7202-0BCA-758D-B98DE8F0841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r="-1" b="-1"/>
          <a:stretch/>
        </p:blipFill>
        <p:spPr>
          <a:xfrm>
            <a:off x="20" y="10"/>
            <a:ext cx="12191980" cy="5497965"/>
          </a:xfrm>
          <a:noFill/>
        </p:spPr>
      </p:pic>
    </p:spTree>
    <p:extLst>
      <p:ext uri="{BB962C8B-B14F-4D97-AF65-F5344CB8AC3E}">
        <p14:creationId xmlns:p14="http://schemas.microsoft.com/office/powerpoint/2010/main" val="3782822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7">
            <a:extLst>
              <a:ext uri="{FF2B5EF4-FFF2-40B4-BE49-F238E27FC236}">
                <a16:creationId xmlns:a16="http://schemas.microsoft.com/office/drawing/2014/main" id="{314E662D-FEF2-7D71-A85F-C52D0FC90154}"/>
              </a:ext>
            </a:extLst>
          </p:cNvPr>
          <p:cNvSpPr txBox="1">
            <a:spLocks noGrp="1"/>
          </p:cNvSpPr>
          <p:nvPr>
            <p:ph type="title" idx="4294967295"/>
          </p:nvPr>
        </p:nvSpPr>
        <p:spPr>
          <a:xfrm>
            <a:off x="487388" y="173453"/>
            <a:ext cx="11589489"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rPr>
              <a:t>Early approach towards a systematic account of reading concordances (Sinclair 2003)</a:t>
            </a:r>
            <a:endParaRPr kumimoji="0" lang="en-US"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endParaRPr>
          </a:p>
        </p:txBody>
      </p:sp>
      <p:sp>
        <p:nvSpPr>
          <p:cNvPr id="5" name="TextBox 4">
            <a:extLst>
              <a:ext uri="{FF2B5EF4-FFF2-40B4-BE49-F238E27FC236}">
                <a16:creationId xmlns:a16="http://schemas.microsoft.com/office/drawing/2014/main" id="{9CEAF4D2-396B-7EB6-5A46-608B8C009BB0}"/>
              </a:ext>
            </a:extLst>
          </p:cNvPr>
          <p:cNvSpPr txBox="1"/>
          <p:nvPr/>
        </p:nvSpPr>
        <p:spPr>
          <a:xfrm>
            <a:off x="484123" y="1576602"/>
            <a:ext cx="11394616" cy="3785652"/>
          </a:xfrm>
          <a:prstGeom prst="rect">
            <a:avLst/>
          </a:prstGeom>
          <a:noFill/>
        </p:spPr>
        <p:txBody>
          <a:bodyPr wrap="square">
            <a:spAutoFit/>
          </a:bodyPr>
          <a:lstStyle/>
          <a:p>
            <a:r>
              <a:rPr lang="en-GB" sz="2400" b="1" dirty="0"/>
              <a:t>1. Initiate. </a:t>
            </a:r>
            <a:r>
              <a:rPr lang="en-GB" sz="2400" dirty="0"/>
              <a:t>Decide on the strongest patterns to the L/R (e.g., recurring word forms, recurring part of speech, side with most repeated words)</a:t>
            </a:r>
            <a:br>
              <a:rPr lang="en-GB" sz="2400" dirty="0"/>
            </a:br>
            <a:r>
              <a:rPr lang="en-GB" sz="2400" b="1" dirty="0"/>
              <a:t>2. Interpret. </a:t>
            </a:r>
            <a:r>
              <a:rPr lang="en-GB" sz="2400" dirty="0"/>
              <a:t>Find a hypothesis that links (most of) them (lexical, semantic, syntactic)</a:t>
            </a:r>
            <a:br>
              <a:rPr lang="en-GB" sz="2400" dirty="0"/>
            </a:br>
            <a:r>
              <a:rPr lang="en-GB" sz="2400" b="1" dirty="0"/>
              <a:t>3. Consolidate. </a:t>
            </a:r>
            <a:r>
              <a:rPr lang="en-GB" sz="2400" dirty="0"/>
              <a:t>Look for other evidence to support the hypothesis</a:t>
            </a:r>
            <a:br>
              <a:rPr lang="en-GB" sz="2400" dirty="0"/>
            </a:br>
            <a:r>
              <a:rPr lang="en-GB" sz="2400" b="1" dirty="0"/>
              <a:t>4. Report. </a:t>
            </a:r>
            <a:r>
              <a:rPr lang="en-GB" sz="2400" dirty="0"/>
              <a:t>Write out an explicit, testable version for the future.</a:t>
            </a:r>
            <a:br>
              <a:rPr lang="en-GB" sz="2400" dirty="0"/>
            </a:br>
            <a:r>
              <a:rPr lang="en-GB" sz="2400" b="1" dirty="0"/>
              <a:t>5. Recycle. </a:t>
            </a:r>
            <a:r>
              <a:rPr lang="en-GB" sz="2400" dirty="0"/>
              <a:t>Repeat steps 1-4 with the next most important pattern. Keep going until you can’t find any more patterns. Classify remaining lines as either unusual or a different pattern.</a:t>
            </a:r>
            <a:br>
              <a:rPr lang="en-GB" sz="2400" dirty="0"/>
            </a:br>
            <a:r>
              <a:rPr lang="en-GB" sz="2400" b="1" dirty="0"/>
              <a:t>6. Result. </a:t>
            </a:r>
            <a:r>
              <a:rPr lang="en-GB" sz="2400" dirty="0"/>
              <a:t>Report a list of final hypotheses.</a:t>
            </a:r>
            <a:br>
              <a:rPr lang="en-GB" sz="2400" dirty="0"/>
            </a:br>
            <a:r>
              <a:rPr lang="en-GB" sz="2400" b="1" dirty="0"/>
              <a:t>7. Repeat. </a:t>
            </a:r>
            <a:r>
              <a:rPr lang="en-GB" sz="2400" dirty="0"/>
              <a:t>With your report and a new selection from the corpus</a:t>
            </a:r>
          </a:p>
        </p:txBody>
      </p:sp>
      <p:cxnSp>
        <p:nvCxnSpPr>
          <p:cNvPr id="9" name="Straight Connector 8">
            <a:extLst>
              <a:ext uri="{FF2B5EF4-FFF2-40B4-BE49-F238E27FC236}">
                <a16:creationId xmlns:a16="http://schemas.microsoft.com/office/drawing/2014/main" id="{9FCCC78A-A9FB-5262-7D0E-CC97EDE77D88}"/>
              </a:ext>
              <a:ext uri="{C183D7F6-B498-43B3-948B-1728B52AA6E4}">
                <adec:decorative xmlns:adec="http://schemas.microsoft.com/office/drawing/2017/decorative" val="1"/>
              </a:ext>
            </a:extLst>
          </p:cNvPr>
          <p:cNvCxnSpPr>
            <a:cxnSpLocks/>
          </p:cNvCxnSpPr>
          <p:nvPr/>
        </p:nvCxnSpPr>
        <p:spPr>
          <a:xfrm>
            <a:off x="907150" y="1991047"/>
            <a:ext cx="8185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297844-9007-AF3F-9F92-4D8631807E85}"/>
              </a:ext>
              <a:ext uri="{C183D7F6-B498-43B3-948B-1728B52AA6E4}">
                <adec:decorative xmlns:adec="http://schemas.microsoft.com/office/drawing/2017/decorative" val="1"/>
              </a:ext>
            </a:extLst>
          </p:cNvPr>
          <p:cNvCxnSpPr>
            <a:cxnSpLocks/>
          </p:cNvCxnSpPr>
          <p:nvPr/>
        </p:nvCxnSpPr>
        <p:spPr>
          <a:xfrm>
            <a:off x="852337" y="2715699"/>
            <a:ext cx="10651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A3F10F5-486F-FECF-830D-84290AA55E61}"/>
              </a:ext>
              <a:ext uri="{C183D7F6-B498-43B3-948B-1728B52AA6E4}">
                <adec:decorative xmlns:adec="http://schemas.microsoft.com/office/drawing/2017/decorative" val="1"/>
              </a:ext>
            </a:extLst>
          </p:cNvPr>
          <p:cNvCxnSpPr>
            <a:cxnSpLocks/>
          </p:cNvCxnSpPr>
          <p:nvPr/>
        </p:nvCxnSpPr>
        <p:spPr>
          <a:xfrm>
            <a:off x="907150" y="3781512"/>
            <a:ext cx="93700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8" name="Group 47" descr="The Initiate, Interpret and Recycle steps are highlighted.">
            <a:extLst>
              <a:ext uri="{FF2B5EF4-FFF2-40B4-BE49-F238E27FC236}">
                <a16:creationId xmlns:a16="http://schemas.microsoft.com/office/drawing/2014/main" id="{0E26E711-798C-A4D2-FE6F-EEAA2F64DAAB}"/>
              </a:ext>
            </a:extLst>
          </p:cNvPr>
          <p:cNvGrpSpPr/>
          <p:nvPr/>
        </p:nvGrpSpPr>
        <p:grpSpPr>
          <a:xfrm>
            <a:off x="199316" y="1809823"/>
            <a:ext cx="247608" cy="1852398"/>
            <a:chOff x="115696" y="1338470"/>
            <a:chExt cx="247608" cy="1732551"/>
          </a:xfrm>
        </p:grpSpPr>
        <p:cxnSp>
          <p:nvCxnSpPr>
            <p:cNvPr id="39" name="Straight Arrow Connector 38">
              <a:extLst>
                <a:ext uri="{FF2B5EF4-FFF2-40B4-BE49-F238E27FC236}">
                  <a16:creationId xmlns:a16="http://schemas.microsoft.com/office/drawing/2014/main" id="{8DEAA266-E3F1-7C63-938D-B10D9CE77BF6}"/>
                </a:ext>
              </a:extLst>
            </p:cNvPr>
            <p:cNvCxnSpPr>
              <a:cxnSpLocks/>
            </p:cNvCxnSpPr>
            <p:nvPr/>
          </p:nvCxnSpPr>
          <p:spPr>
            <a:xfrm>
              <a:off x="115696" y="1349728"/>
              <a:ext cx="24760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250978F-FEB2-18C3-7E3F-5248304B045C}"/>
                </a:ext>
              </a:extLst>
            </p:cNvPr>
            <p:cNvCxnSpPr>
              <a:cxnSpLocks/>
            </p:cNvCxnSpPr>
            <p:nvPr/>
          </p:nvCxnSpPr>
          <p:spPr>
            <a:xfrm>
              <a:off x="133461" y="1338470"/>
              <a:ext cx="0" cy="17325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AC00ACE-311E-E267-F14F-CDC4146EB033}"/>
                </a:ext>
              </a:extLst>
            </p:cNvPr>
            <p:cNvCxnSpPr>
              <a:cxnSpLocks/>
            </p:cNvCxnSpPr>
            <p:nvPr/>
          </p:nvCxnSpPr>
          <p:spPr>
            <a:xfrm>
              <a:off x="133461" y="3052844"/>
              <a:ext cx="212079"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FF2F8C4C-7C28-3410-BC27-A4108599A909}"/>
              </a:ext>
              <a:ext uri="{C183D7F6-B498-43B3-948B-1728B52AA6E4}">
                <adec:decorative xmlns:adec="http://schemas.microsoft.com/office/drawing/2017/decorative" val="1"/>
              </a:ext>
            </a:extLst>
          </p:cNvPr>
          <p:cNvCxnSpPr>
            <a:cxnSpLocks/>
          </p:cNvCxnSpPr>
          <p:nvPr/>
        </p:nvCxnSpPr>
        <p:spPr>
          <a:xfrm>
            <a:off x="1873043" y="1991047"/>
            <a:ext cx="8294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descr="The words 'decide' and 'find' are highlighted.">
            <a:extLst>
              <a:ext uri="{FF2B5EF4-FFF2-40B4-BE49-F238E27FC236}">
                <a16:creationId xmlns:a16="http://schemas.microsoft.com/office/drawing/2014/main" id="{9050C53F-4D59-8AD4-C00F-4CCF2689F06C}"/>
              </a:ext>
            </a:extLst>
          </p:cNvPr>
          <p:cNvCxnSpPr>
            <a:cxnSpLocks/>
          </p:cNvCxnSpPr>
          <p:nvPr/>
        </p:nvCxnSpPr>
        <p:spPr>
          <a:xfrm>
            <a:off x="2099496" y="2713792"/>
            <a:ext cx="478660" cy="190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Title 7">
            <a:extLst>
              <a:ext uri="{FF2B5EF4-FFF2-40B4-BE49-F238E27FC236}">
                <a16:creationId xmlns:a16="http://schemas.microsoft.com/office/drawing/2014/main" id="{F08A5504-48C7-7367-C477-5E23662A45D6}"/>
              </a:ext>
            </a:extLst>
          </p:cNvPr>
          <p:cNvSpPr txBox="1">
            <a:spLocks/>
          </p:cNvSpPr>
          <p:nvPr/>
        </p:nvSpPr>
        <p:spPr>
          <a:xfrm>
            <a:off x="487388" y="5403116"/>
            <a:ext cx="11194071" cy="8490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n-GB" sz="2400" spc="0" dirty="0">
                <a:solidFill>
                  <a:schemeClr val="accent1"/>
                </a:solidFill>
                <a:latin typeface="+mn-lt"/>
              </a:rPr>
              <a:t>How? </a:t>
            </a:r>
          </a:p>
          <a:p>
            <a:r>
              <a:rPr lang="en-GB" sz="2400" spc="0" dirty="0">
                <a:solidFill>
                  <a:schemeClr val="tx1"/>
                </a:solidFill>
                <a:latin typeface="+mn-lt"/>
              </a:rPr>
              <a:t>Working hypothesis: </a:t>
            </a:r>
            <a:r>
              <a:rPr lang="en-GB" sz="2400" b="0" spc="0" dirty="0">
                <a:solidFill>
                  <a:schemeClr val="tx1"/>
                </a:solidFill>
                <a:latin typeface="+mn-lt"/>
              </a:rPr>
              <a:t>Across disciplines, we identify </a:t>
            </a:r>
            <a:r>
              <a:rPr lang="en-GB" sz="2400" spc="0" dirty="0">
                <a:solidFill>
                  <a:schemeClr val="tx1"/>
                </a:solidFill>
                <a:latin typeface="+mn-lt"/>
              </a:rPr>
              <a:t>four reading strategies</a:t>
            </a:r>
            <a:endParaRPr lang="en-US" sz="2400" spc="0" dirty="0">
              <a:solidFill>
                <a:schemeClr val="tx1"/>
              </a:solidFill>
              <a:latin typeface="+mn-lt"/>
            </a:endParaRPr>
          </a:p>
        </p:txBody>
      </p:sp>
      <p:pic>
        <p:nvPicPr>
          <p:cNvPr id="7170" name="Picture 2" descr="Free Magnifying Galss Hand Glass vector and picture">
            <a:extLst>
              <a:ext uri="{FF2B5EF4-FFF2-40B4-BE49-F238E27FC236}">
                <a16:creationId xmlns:a16="http://schemas.microsoft.com/office/drawing/2014/main" id="{C36C78D8-DE28-0627-82D5-A27F1BC4191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8629030">
            <a:off x="10496731" y="4531162"/>
            <a:ext cx="903648" cy="1807296"/>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DA1E4F96-DF2A-5067-F0FF-3D0E82FEBAD7}"/>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56" name="Picture 55">
            <a:extLst>
              <a:ext uri="{FF2B5EF4-FFF2-40B4-BE49-F238E27FC236}">
                <a16:creationId xmlns:a16="http://schemas.microsoft.com/office/drawing/2014/main" id="{435B5660-BDE6-B20A-09BB-999A3DD6E21A}"/>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sp>
        <p:nvSpPr>
          <p:cNvPr id="2" name="TextBox 1">
            <a:extLst>
              <a:ext uri="{FF2B5EF4-FFF2-40B4-BE49-F238E27FC236}">
                <a16:creationId xmlns:a16="http://schemas.microsoft.com/office/drawing/2014/main" id="{5EA935F4-910B-2210-73EE-7974C1277EBB}"/>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196914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FA59B876-6FCA-A113-942F-94A503D24577}"/>
              </a:ext>
            </a:extLst>
          </p:cNvPr>
          <p:cNvSpPr txBox="1">
            <a:spLocks noGrp="1"/>
          </p:cNvSpPr>
          <p:nvPr>
            <p:ph type="title" idx="4294967295"/>
          </p:nvPr>
        </p:nvSpPr>
        <p:spPr>
          <a:xfrm>
            <a:off x="249119" y="-327546"/>
            <a:ext cx="982840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rPr>
              <a:t>1. Selecting</a:t>
            </a:r>
            <a:endParaRPr kumimoji="0" lang="en-US" sz="4200" b="0" i="0" u="none" strike="noStrike" kern="1200" cap="none" spc="-150" normalizeH="0" baseline="0" noProof="0" dirty="0">
              <a:ln>
                <a:noFill/>
              </a:ln>
              <a:solidFill>
                <a:schemeClr val="tx1"/>
              </a:solidFill>
              <a:effectLst/>
              <a:uLnTx/>
              <a:uFillTx/>
              <a:latin typeface="+mj-lt"/>
              <a:ea typeface="+mj-ea"/>
              <a:cs typeface="Gill Sans" panose="020B0502020104020203" pitchFamily="34" charset="-79"/>
            </a:endParaRPr>
          </a:p>
        </p:txBody>
      </p:sp>
      <p:sp>
        <p:nvSpPr>
          <p:cNvPr id="2" name="TextBox 1">
            <a:extLst>
              <a:ext uri="{FF2B5EF4-FFF2-40B4-BE49-F238E27FC236}">
                <a16:creationId xmlns:a16="http://schemas.microsoft.com/office/drawing/2014/main" id="{AAA1FFE4-40F3-F819-EDB2-0F849EB8B626}"/>
              </a:ext>
            </a:extLst>
          </p:cNvPr>
          <p:cNvSpPr txBox="1"/>
          <p:nvPr/>
        </p:nvSpPr>
        <p:spPr>
          <a:xfrm>
            <a:off x="-28574" y="2028616"/>
            <a:ext cx="3143250" cy="2800767"/>
          </a:xfrm>
          <a:prstGeom prst="rect">
            <a:avLst/>
          </a:prstGeom>
          <a:solidFill>
            <a:schemeClr val="accent1"/>
          </a:solidFill>
        </p:spPr>
        <p:txBody>
          <a:bodyPr wrap="square">
            <a:spAutoFit/>
          </a:bodyPr>
          <a:lstStyle/>
          <a:p>
            <a:endParaRPr lang="en-GB" sz="2200" b="1" dirty="0">
              <a:solidFill>
                <a:schemeClr val="bg1"/>
              </a:solidFill>
            </a:endParaRPr>
          </a:p>
          <a:p>
            <a:r>
              <a:rPr lang="en-GB" sz="2200" b="1" dirty="0">
                <a:solidFill>
                  <a:schemeClr val="bg1"/>
                </a:solidFill>
              </a:rPr>
              <a:t>Focussing</a:t>
            </a:r>
            <a:r>
              <a:rPr lang="en-GB" sz="2200" dirty="0">
                <a:solidFill>
                  <a:schemeClr val="bg1"/>
                </a:solidFill>
              </a:rPr>
              <a:t> on a </a:t>
            </a:r>
            <a:r>
              <a:rPr lang="en-GB" sz="2200" b="1" dirty="0">
                <a:solidFill>
                  <a:schemeClr val="bg1"/>
                </a:solidFill>
              </a:rPr>
              <a:t>subset </a:t>
            </a:r>
            <a:r>
              <a:rPr lang="en-GB" sz="2200" dirty="0">
                <a:solidFill>
                  <a:schemeClr val="bg1"/>
                </a:solidFill>
              </a:rPr>
              <a:t>of lines, either </a:t>
            </a:r>
            <a:r>
              <a:rPr lang="en-GB" sz="2200" b="1" dirty="0">
                <a:solidFill>
                  <a:schemeClr val="bg1"/>
                </a:solidFill>
              </a:rPr>
              <a:t>randomly </a:t>
            </a:r>
            <a:r>
              <a:rPr lang="en-GB" sz="2200" dirty="0">
                <a:solidFill>
                  <a:schemeClr val="bg1"/>
                </a:solidFill>
              </a:rPr>
              <a:t>or according to </a:t>
            </a:r>
            <a:r>
              <a:rPr lang="en-GB" sz="2200" b="1" dirty="0">
                <a:solidFill>
                  <a:schemeClr val="bg1"/>
                </a:solidFill>
              </a:rPr>
              <a:t>predefined categories </a:t>
            </a:r>
            <a:r>
              <a:rPr lang="en-GB" sz="2200" dirty="0">
                <a:solidFill>
                  <a:schemeClr val="bg1"/>
                </a:solidFill>
              </a:rPr>
              <a:t>(e.g., presence of a specific word or sequence; metadata)</a:t>
            </a:r>
            <a:br>
              <a:rPr lang="en-GB" sz="2200" dirty="0"/>
            </a:br>
            <a:endParaRPr lang="en-GB" sz="2200" dirty="0"/>
          </a:p>
        </p:txBody>
      </p:sp>
      <p:sp>
        <p:nvSpPr>
          <p:cNvPr id="6" name="Rectangle 5">
            <a:extLst>
              <a:ext uri="{FF2B5EF4-FFF2-40B4-BE49-F238E27FC236}">
                <a16:creationId xmlns:a16="http://schemas.microsoft.com/office/drawing/2014/main" id="{55761F9B-7417-7CDB-15BF-DD0560479D3C}"/>
              </a:ext>
              <a:ext uri="{C183D7F6-B498-43B3-948B-1728B52AA6E4}">
                <adec:decorative xmlns:adec="http://schemas.microsoft.com/office/drawing/2017/decorative" val="1"/>
              </a:ext>
            </a:extLst>
          </p:cNvPr>
          <p:cNvSpPr/>
          <p:nvPr/>
        </p:nvSpPr>
        <p:spPr>
          <a:xfrm>
            <a:off x="0" y="6429374"/>
            <a:ext cx="12192000" cy="466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a:extLst>
              <a:ext uri="{FF2B5EF4-FFF2-40B4-BE49-F238E27FC236}">
                <a16:creationId xmlns:a16="http://schemas.microsoft.com/office/drawing/2014/main" id="{CCA9E3F7-3EEC-F106-5B78-3B9C0F59BE8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461" y="6531961"/>
            <a:ext cx="1409590" cy="3342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9681E2B-0796-2C86-93FA-145E501C91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5486" y="6439067"/>
            <a:ext cx="2279701" cy="441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LiC app interface">
            <a:extLst>
              <a:ext uri="{FF2B5EF4-FFF2-40B4-BE49-F238E27FC236}">
                <a16:creationId xmlns:a16="http://schemas.microsoft.com/office/drawing/2014/main" id="{A0F6221D-9252-FC88-4586-9E0C32864EE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06190" y="44777"/>
            <a:ext cx="8385810" cy="36120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9B9B9D-131F-31B6-A496-21E902219D5D}"/>
              </a:ext>
              <a:ext uri="{C183D7F6-B498-43B3-948B-1728B52AA6E4}">
                <adec:decorative xmlns:adec="http://schemas.microsoft.com/office/drawing/2017/decorative" val="1"/>
              </a:ext>
            </a:extLst>
          </p:cNvPr>
          <p:cNvSpPr txBox="1"/>
          <p:nvPr/>
        </p:nvSpPr>
        <p:spPr>
          <a:xfrm>
            <a:off x="9891712" y="6439450"/>
            <a:ext cx="24622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a:ea typeface="+mn-ea"/>
                <a:cs typeface="+mn-cs"/>
              </a:rPr>
              <a:t>@rc21project  #rc21</a:t>
            </a:r>
          </a:p>
        </p:txBody>
      </p:sp>
      <p:pic>
        <p:nvPicPr>
          <p:cNvPr id="8" name="Picture 7">
            <a:extLst>
              <a:ext uri="{FF2B5EF4-FFF2-40B4-BE49-F238E27FC236}">
                <a16:creationId xmlns:a16="http://schemas.microsoft.com/office/drawing/2014/main" id="{740CE98A-B7D8-2E4C-F570-C242A514F59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4953" y="6538534"/>
            <a:ext cx="303466" cy="257223"/>
          </a:xfrm>
          <a:prstGeom prst="rect">
            <a:avLst/>
          </a:prstGeom>
        </p:spPr>
      </p:pic>
      <p:sp>
        <p:nvSpPr>
          <p:cNvPr id="14" name="TextBox 13">
            <a:extLst>
              <a:ext uri="{FF2B5EF4-FFF2-40B4-BE49-F238E27FC236}">
                <a16:creationId xmlns:a16="http://schemas.microsoft.com/office/drawing/2014/main" id="{A7D60EE8-E86C-8043-E4F3-B2990F059577}"/>
              </a:ext>
            </a:extLst>
          </p:cNvPr>
          <p:cNvSpPr txBox="1"/>
          <p:nvPr/>
        </p:nvSpPr>
        <p:spPr>
          <a:xfrm>
            <a:off x="3361435" y="4440615"/>
            <a:ext cx="8810402" cy="1446550"/>
          </a:xfrm>
          <a:prstGeom prst="rect">
            <a:avLst/>
          </a:prstGeom>
          <a:noFill/>
        </p:spPr>
        <p:txBody>
          <a:bodyPr wrap="square">
            <a:spAutoFit/>
          </a:bodyPr>
          <a:lstStyle/>
          <a:p>
            <a:r>
              <a:rPr lang="en-GB" sz="2200" b="1" i="0" u="none" strike="noStrike" dirty="0">
                <a:solidFill>
                  <a:srgbClr val="EA72AF"/>
                </a:solidFill>
                <a:effectLst/>
              </a:rPr>
              <a:t>DDL: </a:t>
            </a:r>
            <a:r>
              <a:rPr lang="en-GB" sz="2200" dirty="0">
                <a:solidFill>
                  <a:srgbClr val="000000"/>
                </a:solidFill>
              </a:rPr>
              <a:t>using</a:t>
            </a:r>
            <a:r>
              <a:rPr lang="en-GB" sz="2200" b="1" dirty="0">
                <a:solidFill>
                  <a:srgbClr val="000000"/>
                </a:solidFill>
              </a:rPr>
              <a:t> CQL </a:t>
            </a:r>
            <a:r>
              <a:rPr lang="en-GB" sz="2200" dirty="0">
                <a:solidFill>
                  <a:srgbClr val="000000"/>
                </a:solidFill>
              </a:rPr>
              <a:t>to select lines that show </a:t>
            </a:r>
            <a:r>
              <a:rPr lang="en-GB" sz="2200" b="1" dirty="0">
                <a:solidFill>
                  <a:srgbClr val="000000"/>
                </a:solidFill>
              </a:rPr>
              <a:t>appropriate usage of a pattern </a:t>
            </a:r>
            <a:r>
              <a:rPr lang="en-GB" sz="2200" dirty="0">
                <a:solidFill>
                  <a:srgbClr val="000000"/>
                </a:solidFill>
              </a:rPr>
              <a:t>for the purposes of </a:t>
            </a:r>
            <a:r>
              <a:rPr lang="en-GB" sz="2200" b="1" dirty="0">
                <a:solidFill>
                  <a:srgbClr val="000000"/>
                </a:solidFill>
              </a:rPr>
              <a:t>personalised student feedback </a:t>
            </a:r>
            <a:r>
              <a:rPr lang="en-GB" sz="2200" dirty="0">
                <a:solidFill>
                  <a:srgbClr val="000000"/>
                </a:solidFill>
              </a:rPr>
              <a:t>(Vincent &amp; </a:t>
            </a:r>
            <a:r>
              <a:rPr lang="en-GB" sz="2200" dirty="0" err="1">
                <a:solidFill>
                  <a:srgbClr val="000000"/>
                </a:solidFill>
              </a:rPr>
              <a:t>Nesi</a:t>
            </a:r>
            <a:r>
              <a:rPr lang="en-GB" sz="2200" dirty="0">
                <a:solidFill>
                  <a:srgbClr val="000000"/>
                </a:solidFill>
              </a:rPr>
              <a:t>, 2018)</a:t>
            </a:r>
          </a:p>
          <a:p>
            <a:br>
              <a:rPr lang="en-GB" sz="2200" b="0" dirty="0">
                <a:effectLst/>
              </a:rPr>
            </a:br>
            <a:r>
              <a:rPr lang="en-GB" sz="2200" b="1" i="0" u="none" strike="noStrike" dirty="0">
                <a:solidFill>
                  <a:srgbClr val="EA72AF"/>
                </a:solidFill>
                <a:effectLst/>
              </a:rPr>
              <a:t>Stylistics: </a:t>
            </a:r>
            <a:r>
              <a:rPr lang="en-GB" sz="2200" i="0" u="none" strike="noStrike" dirty="0">
                <a:effectLst/>
              </a:rPr>
              <a:t>using </a:t>
            </a:r>
            <a:r>
              <a:rPr lang="en-GB" sz="2200" i="0" u="none" strike="noStrike" dirty="0" err="1">
                <a:effectLst/>
              </a:rPr>
              <a:t>CLiC</a:t>
            </a:r>
            <a:r>
              <a:rPr lang="en-GB" sz="2200" i="0" u="none" strike="noStrike" dirty="0">
                <a:effectLst/>
              </a:rPr>
              <a:t> to select </a:t>
            </a:r>
            <a:r>
              <a:rPr lang="en-GB" sz="2200" b="1" i="0" u="none" strike="noStrike" dirty="0">
                <a:effectLst/>
              </a:rPr>
              <a:t>only lines </a:t>
            </a:r>
            <a:r>
              <a:rPr lang="en-GB" sz="2200" i="0" u="none" strike="noStrike" dirty="0">
                <a:effectLst/>
              </a:rPr>
              <a:t>that </a:t>
            </a:r>
            <a:r>
              <a:rPr lang="en-GB" sz="2200" b="1" i="0" u="none" strike="noStrike" dirty="0">
                <a:effectLst/>
              </a:rPr>
              <a:t>also contain </a:t>
            </a:r>
            <a:r>
              <a:rPr lang="en-GB" sz="2200" i="0" u="none" strike="noStrike" dirty="0">
                <a:effectLst/>
              </a:rPr>
              <a:t>the word </a:t>
            </a:r>
            <a:r>
              <a:rPr lang="en-GB" sz="2200" i="1" u="none" strike="noStrike" dirty="0">
                <a:effectLst/>
              </a:rPr>
              <a:t>pockets</a:t>
            </a:r>
            <a:endParaRPr lang="en-GB" sz="2200" b="0" i="1" dirty="0">
              <a:effectLst/>
            </a:endParaRPr>
          </a:p>
        </p:txBody>
      </p:sp>
      <p:sp>
        <p:nvSpPr>
          <p:cNvPr id="4" name="TextBox 3">
            <a:extLst>
              <a:ext uri="{FF2B5EF4-FFF2-40B4-BE49-F238E27FC236}">
                <a16:creationId xmlns:a16="http://schemas.microsoft.com/office/drawing/2014/main" id="{2723E81F-C57B-FA26-5D1E-811524D63B4A}"/>
              </a:ext>
              <a:ext uri="{C183D7F6-B498-43B3-948B-1728B52AA6E4}">
                <adec:decorative xmlns:adec="http://schemas.microsoft.com/office/drawing/2017/decorative" val="1"/>
              </a:ext>
            </a:extLst>
          </p:cNvPr>
          <p:cNvSpPr txBox="1"/>
          <p:nvPr/>
        </p:nvSpPr>
        <p:spPr>
          <a:xfrm>
            <a:off x="5781303" y="6450497"/>
            <a:ext cx="6293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D9FAF1-0731-4694-8CCB-D1A207EBDDDA}" type="slidenum">
              <a:rPr kumimoji="0" lang="en-GB" sz="2200" b="0" i="0" u="none" strike="noStrike" kern="1200" cap="none" spc="0" normalizeH="0" baseline="0" noProof="0" smtClean="0">
                <a:ln>
                  <a:noFill/>
                </a:ln>
                <a:solidFill>
                  <a:schemeClr val="bg1"/>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2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95394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F3F3F"/>
      </a:dk1>
      <a:lt1>
        <a:srgbClr val="FFFFFF"/>
      </a:lt1>
      <a:dk2>
        <a:srgbClr val="000000"/>
      </a:dk2>
      <a:lt2>
        <a:srgbClr val="A5A5A5"/>
      </a:lt2>
      <a:accent1>
        <a:srgbClr val="EA5A97"/>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sophisticated presentation</Template>
  <TotalTime>6623</TotalTime>
  <Words>2180</Words>
  <Application>Microsoft Macintosh PowerPoint</Application>
  <PresentationFormat>Widescreen</PresentationFormat>
  <Paragraphs>246</Paragraphs>
  <Slides>25</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Arial-BoldMT</vt:lpstr>
      <vt:lpstr>ArialMT</vt:lpstr>
      <vt:lpstr>Calibri</vt:lpstr>
      <vt:lpstr>Calibri Light</vt:lpstr>
      <vt:lpstr>Constantia</vt:lpstr>
      <vt:lpstr>Corbel</vt:lpstr>
      <vt:lpstr>Helvetica Light</vt:lpstr>
      <vt:lpstr>Raleway</vt:lpstr>
      <vt:lpstr>Roboto</vt:lpstr>
      <vt:lpstr>Tahoma</vt:lpstr>
      <vt:lpstr>Office Theme</vt:lpstr>
      <vt:lpstr> RC21: Towards computer-assisted concordance reading</vt:lpstr>
      <vt:lpstr>Introduction</vt:lpstr>
      <vt:lpstr>1. Concordances across languages and disciplines</vt:lpstr>
      <vt:lpstr>Who benefits from concordance analysis?</vt:lpstr>
      <vt:lpstr>Disciplines of focus</vt:lpstr>
      <vt:lpstr>What is a concordance analysis (for)?</vt:lpstr>
      <vt:lpstr>2. Fundamental strategies for reading concordances</vt:lpstr>
      <vt:lpstr>Early approach towards a systematic account of reading concordances (Sinclair 2003)</vt:lpstr>
      <vt:lpstr>1. Selecting</vt:lpstr>
      <vt:lpstr>2. Sorting</vt:lpstr>
      <vt:lpstr>3. Ranking</vt:lpstr>
      <vt:lpstr>4. Clustering</vt:lpstr>
      <vt:lpstr>Extending an early approach towards a systematic account of reading concordances (Sinclair 2003)</vt:lpstr>
      <vt:lpstr>3. Developing ‘FlexiConc’</vt:lpstr>
      <vt:lpstr>FlexiConc</vt:lpstr>
      <vt:lpstr>Concept</vt:lpstr>
      <vt:lpstr>FlexiConc: Challenges</vt:lpstr>
      <vt:lpstr>https://xkcd.com/927/</vt:lpstr>
      <vt:lpstr>Concept ctd.</vt:lpstr>
      <vt:lpstr>PoS tree (prototype 1)</vt:lpstr>
      <vt:lpstr>PoS tree (prototype 2)</vt:lpstr>
      <vt:lpstr>FlexiConc: Wish list </vt:lpstr>
      <vt:lpstr>4. Conclusions</vt:lpstr>
      <vt:lpstr>Take home messages for today</vt:lpstr>
      <vt:lpstr>Q&amp;A</vt:lpstr>
    </vt:vector>
  </TitlesOfParts>
  <Company>University of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RC21: Towards computer-assisted concordance reading</dc:title>
  <dc:creator>Natalie Finlayson (English Language and Linguistics)</dc:creator>
  <cp:lastModifiedBy>Jonathan Laidlow (Arts and Law)</cp:lastModifiedBy>
  <cp:revision>49</cp:revision>
  <dcterms:created xsi:type="dcterms:W3CDTF">2023-06-29T19:22:30Z</dcterms:created>
  <dcterms:modified xsi:type="dcterms:W3CDTF">2023-08-15T07:03:30Z</dcterms:modified>
</cp:coreProperties>
</file>